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38" r:id="rId1"/>
  </p:sldMasterIdLst>
  <p:notesMasterIdLst>
    <p:notesMasterId r:id="rId25"/>
  </p:notesMasterIdLst>
  <p:handoutMasterIdLst>
    <p:handoutMasterId r:id="rId26"/>
  </p:handoutMasterIdLst>
  <p:sldIdLst>
    <p:sldId id="10072" r:id="rId2"/>
    <p:sldId id="10182" r:id="rId3"/>
    <p:sldId id="10183" r:id="rId4"/>
    <p:sldId id="10199" r:id="rId5"/>
    <p:sldId id="10200" r:id="rId6"/>
    <p:sldId id="10201" r:id="rId7"/>
    <p:sldId id="10202" r:id="rId8"/>
    <p:sldId id="10203" r:id="rId9"/>
    <p:sldId id="10204" r:id="rId10"/>
    <p:sldId id="10205" r:id="rId11"/>
    <p:sldId id="10206" r:id="rId12"/>
    <p:sldId id="10209" r:id="rId13"/>
    <p:sldId id="10207" r:id="rId14"/>
    <p:sldId id="10208" r:id="rId15"/>
    <p:sldId id="10193" r:id="rId16"/>
    <p:sldId id="10211" r:id="rId17"/>
    <p:sldId id="10210" r:id="rId18"/>
    <p:sldId id="10212" r:id="rId19"/>
    <p:sldId id="10213" r:id="rId20"/>
    <p:sldId id="10214" r:id="rId21"/>
    <p:sldId id="10215" r:id="rId22"/>
    <p:sldId id="10216" r:id="rId23"/>
    <p:sldId id="10187" r:id="rId24"/>
  </p:sldIdLst>
  <p:sldSz cx="12858750" cy="7232650"/>
  <p:notesSz cx="6858000" cy="9144000"/>
  <p:custDataLst>
    <p:tags r:id="rId27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9CD3"/>
    <a:srgbClr val="1F497D"/>
    <a:srgbClr val="CA8F45"/>
    <a:srgbClr val="FDA98B"/>
    <a:srgbClr val="EA5751"/>
    <a:srgbClr val="DEC8AD"/>
    <a:srgbClr val="569582"/>
    <a:srgbClr val="093285"/>
    <a:srgbClr val="215BB5"/>
    <a:srgbClr val="014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13" autoAdjust="0"/>
    <p:restoredTop sz="95059" autoAdjust="0"/>
  </p:normalViewPr>
  <p:slideViewPr>
    <p:cSldViewPr>
      <p:cViewPr varScale="1">
        <p:scale>
          <a:sx n="67" d="100"/>
          <a:sy n="67" d="100"/>
        </p:scale>
        <p:origin x="-822" y="-108"/>
      </p:cViewPr>
      <p:guideLst>
        <p:guide orient="horz" pos="2278"/>
        <p:guide pos="405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9" d="100"/>
          <a:sy n="69" d="100"/>
        </p:scale>
        <p:origin x="282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pPr/>
              <a:t>2018-02-26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2018-02-26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40415-9386-408E-9CCF-54F7835AD1E7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56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1648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49763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40415-9386-408E-9CCF-54F7835AD1E7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2266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164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05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60268-2CDE-4FEB-A027-1ACE61A820EB}" type="datetime10">
              <a:rPr lang="zh-CN" altLang="en-US" smtClean="0"/>
              <a:t>14:56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06F3C-FA24-4A80-8CD4-EE5698C541F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44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4406" y="2246811"/>
            <a:ext cx="10929938" cy="155033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28813" y="4098502"/>
            <a:ext cx="9001125" cy="18483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786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572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358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145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893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471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0504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290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F6AD1-1D96-46CF-A0D5-3C92614FFF12}" type="datetime10">
              <a:rPr lang="zh-CN" altLang="en-US" smtClean="0"/>
              <a:t>14:56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74CF-356A-4169-9D6E-C5675D7456C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79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rgbClr val="FF0000"/>
                </a:solidFill>
              </a:defRPr>
            </a:lvl1pPr>
          </a:lstStyle>
          <a:p>
            <a:fld id="{C950A45A-B18F-4509-A85B-25EA0508A35E}" type="datetime10">
              <a:rPr lang="zh-CN" altLang="en-US" smtClean="0"/>
              <a:pPr/>
              <a:t>14:56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06F3C-FA24-4A80-8CD4-EE5698C541F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929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5" r:id="rId1"/>
    <p:sldLayoutId id="2147483956" r:id="rId2"/>
  </p:sldLayoutIdLst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/>
      </p:par>
    </p:tnLst>
  </p:timing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1.png"/><Relationship Id="rId4" Type="http://schemas.openxmlformats.org/officeDocument/2006/relationships/oleObject" Target="../embeddings/oleObject5.bin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hyperlink" Target="../../../source/Y2JAVAEE/src/y2javaee/sg/ch02/HelloServlet.java" TargetMode="External"/><Relationship Id="rId5" Type="http://schemas.openxmlformats.org/officeDocument/2006/relationships/image" Target="../media/image8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.png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.png"/><Relationship Id="rId4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259"/>
          <p:cNvSpPr>
            <a:spLocks noChangeArrowheads="1"/>
          </p:cNvSpPr>
          <p:nvPr/>
        </p:nvSpPr>
        <p:spPr bwMode="auto">
          <a:xfrm>
            <a:off x="2252911" y="3020516"/>
            <a:ext cx="8568952" cy="110799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7200" b="1" kern="5000" spc="600" dirty="0" smtClean="0">
                <a:solidFill>
                  <a:srgbClr val="1F497D"/>
                </a:solidFill>
                <a:cs typeface="Arial" panose="020B0604020202020204" pitchFamily="34" charset="0"/>
              </a:rPr>
              <a:t>Servlet</a:t>
            </a:r>
            <a:r>
              <a:rPr lang="zh-CN" altLang="en-US" sz="7200" b="1" kern="5000" spc="600" dirty="0" smtClean="0">
                <a:solidFill>
                  <a:srgbClr val="1F497D"/>
                </a:solidFill>
                <a:cs typeface="Arial" panose="020B0604020202020204" pitchFamily="34" charset="0"/>
              </a:rPr>
              <a:t>基础</a:t>
            </a:r>
            <a:endParaRPr lang="zh-CN" altLang="en-US" sz="7200" b="1" kern="5000" spc="600" dirty="0">
              <a:solidFill>
                <a:srgbClr val="1F497D"/>
              </a:solidFill>
              <a:cs typeface="Arial" panose="020B0604020202020204" pitchFamily="34" charset="0"/>
            </a:endParaRPr>
          </a:p>
        </p:txBody>
      </p:sp>
      <p:sp>
        <p:nvSpPr>
          <p:cNvPr id="16" name="矩形 259"/>
          <p:cNvSpPr>
            <a:spLocks noChangeArrowheads="1"/>
          </p:cNvSpPr>
          <p:nvPr/>
        </p:nvSpPr>
        <p:spPr bwMode="auto">
          <a:xfrm>
            <a:off x="2612951" y="4316660"/>
            <a:ext cx="7814702" cy="30777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000" dirty="0" smtClean="0">
                <a:solidFill>
                  <a:srgbClr val="1F497D"/>
                </a:solidFill>
                <a:cs typeface="Arial" panose="020B0604020202020204" pitchFamily="34" charset="0"/>
              </a:rPr>
              <a:t>讲师：惠勇</a:t>
            </a:r>
            <a:endParaRPr lang="zh-CN" altLang="en-US" sz="2000" dirty="0">
              <a:solidFill>
                <a:srgbClr val="1F497D"/>
              </a:solidFill>
              <a:cs typeface="Arial" panose="020B0604020202020204" pitchFamily="34" charset="0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2679123" y="4172644"/>
            <a:ext cx="7716529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380703" y="1164531"/>
            <a:ext cx="7848600" cy="701675"/>
          </a:xfrm>
          <a:prstGeom prst="rect">
            <a:avLst/>
          </a:prstGeom>
          <a:noFill/>
          <a:ln>
            <a:noFill/>
          </a:ln>
          <a:effectLst>
            <a:outerShdw dist="28398" dir="1593903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contourClr>
              <a:schemeClr val="tx1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A5002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400" b="1" kern="0" dirty="0" smtClean="0">
                <a:solidFill>
                  <a:srgbClr val="FF6600"/>
                </a:solidFill>
                <a:latin typeface="Arial" charset="0"/>
                <a:ea typeface="黑体" pitchFamily="2" charset="-122"/>
              </a:rPr>
              <a:t>J2EE</a:t>
            </a:r>
            <a:r>
              <a:rPr lang="zh-CN" altLang="en-US" sz="4400" b="1" kern="0" dirty="0">
                <a:solidFill>
                  <a:srgbClr val="FF6600"/>
                </a:solidFill>
                <a:latin typeface="Arial" charset="0"/>
                <a:ea typeface="黑体" pitchFamily="2" charset="-122"/>
              </a:rPr>
              <a:t>平台应用与</a:t>
            </a:r>
            <a:r>
              <a:rPr lang="zh-CN" altLang="en-US" sz="4400" b="1" kern="0" dirty="0" smtClean="0">
                <a:solidFill>
                  <a:srgbClr val="FF6600"/>
                </a:solidFill>
                <a:latin typeface="Arial" charset="0"/>
                <a:ea typeface="黑体" pitchFamily="2" charset="-122"/>
              </a:rPr>
              <a:t>开发</a:t>
            </a:r>
            <a:r>
              <a:rPr kumimoji="0" lang="zh-CN" alt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rgbClr val="FF6600"/>
                </a:solidFill>
                <a:effectLst/>
                <a:uLnTx/>
                <a:uFillTx/>
                <a:latin typeface="Arial" charset="0"/>
                <a:ea typeface="黑体" pitchFamily="2" charset="-122"/>
              </a:rPr>
              <a:t>                                            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EA7DD-0145-4442-93D0-3DF1A700475D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58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blinds dir="vert"/>
      </p:transition>
    </mc:Choice>
    <mc:Fallback xmlns="">
      <p:transition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400"/>
                            </p:stCondLst>
                            <p:childTnLst>
                              <p:par>
                                <p:cTn id="1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9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900"/>
                            </p:stCondLst>
                            <p:childTnLst>
                              <p:par>
                                <p:cTn id="2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00"/>
                            </p:stCondLst>
                            <p:childTnLst>
                              <p:par>
                                <p:cTn id="2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100"/>
                            </p:stCondLst>
                            <p:childTnLst>
                              <p:par>
                                <p:cTn id="3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6" grpId="0"/>
      <p:bldP spid="16" grpId="1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FORM</a:t>
            </a:r>
            <a:r>
              <a:rPr lang="zh-CN" altLang="en-US" sz="2800" dirty="0">
                <a:solidFill>
                  <a:srgbClr val="1F497D"/>
                </a:solidFill>
                <a:latin typeface="+mn-ea"/>
              </a:rPr>
              <a:t>表单的</a:t>
            </a: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method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属性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160215" y="1240061"/>
            <a:ext cx="8229600" cy="1008063"/>
          </a:xfrm>
          <a:prstGeom prst="rect">
            <a:avLst/>
          </a:prstGeom>
          <a:noFill/>
          <a:ln>
            <a:solidFill>
              <a:srgbClr val="639CD3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dirty="0" smtClean="0"/>
              <a:t>FORM</a:t>
            </a:r>
            <a:r>
              <a:rPr lang="zh-CN" altLang="en-US" dirty="0" smtClean="0"/>
              <a:t>表单提交的方法</a:t>
            </a:r>
          </a:p>
          <a:p>
            <a:pPr lvl="1" fontAlgn="auto">
              <a:spcAft>
                <a:spcPts val="0"/>
              </a:spcAft>
            </a:pPr>
            <a:r>
              <a:rPr lang="en-US" altLang="zh-CN" dirty="0" smtClean="0"/>
              <a:t>Get</a:t>
            </a:r>
            <a:r>
              <a:rPr lang="zh-CN" altLang="en-US" dirty="0" smtClean="0"/>
              <a:t>和</a:t>
            </a:r>
            <a:r>
              <a:rPr lang="en-US" altLang="zh-CN" dirty="0" smtClean="0"/>
              <a:t>Post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692027" y="2568575"/>
            <a:ext cx="3270250" cy="2301875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23838" indent="-223838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 b="0">
                <a:latin typeface="Arial" charset="0"/>
                <a:ea typeface="宋体" charset="-122"/>
              </a:rPr>
              <a:t>&lt;html&gt;</a:t>
            </a:r>
          </a:p>
          <a:p>
            <a:pPr eaLnBrk="1" hangingPunct="1"/>
            <a:r>
              <a:rPr lang="en-US" altLang="zh-CN" sz="1800" b="0">
                <a:latin typeface="Arial" charset="0"/>
                <a:ea typeface="宋体" charset="-122"/>
              </a:rPr>
              <a:t>  &lt;head&gt;    </a:t>
            </a:r>
          </a:p>
          <a:p>
            <a:pPr eaLnBrk="1" hangingPunct="1"/>
            <a:r>
              <a:rPr lang="en-US" altLang="zh-CN" sz="1800" b="0">
                <a:latin typeface="Arial" charset="0"/>
                <a:ea typeface="宋体" charset="-122"/>
              </a:rPr>
              <a:t>    &lt;title&gt;MyJsp&lt;/title&gt;</a:t>
            </a:r>
          </a:p>
          <a:p>
            <a:pPr eaLnBrk="1" hangingPunct="1"/>
            <a:r>
              <a:rPr lang="en-US" altLang="zh-CN" sz="1800" b="0">
                <a:latin typeface="Arial" charset="0"/>
                <a:ea typeface="宋体" charset="-122"/>
              </a:rPr>
              <a:t>  &lt;/head&gt;  </a:t>
            </a:r>
          </a:p>
          <a:p>
            <a:pPr eaLnBrk="1" hangingPunct="1"/>
            <a:r>
              <a:rPr lang="en-US" altLang="zh-CN" sz="1800" b="0">
                <a:latin typeface="Arial" charset="0"/>
                <a:ea typeface="宋体" charset="-122"/>
              </a:rPr>
              <a:t>  &lt;body&gt;</a:t>
            </a:r>
          </a:p>
          <a:p>
            <a:pPr eaLnBrk="1" hangingPunct="1"/>
            <a:r>
              <a:rPr lang="en-US" altLang="zh-CN" sz="1800" b="0">
                <a:latin typeface="Arial" charset="0"/>
                <a:ea typeface="宋体" charset="-122"/>
              </a:rPr>
              <a:t>    This is my JSP page. &lt;br&gt;</a:t>
            </a:r>
          </a:p>
          <a:p>
            <a:pPr eaLnBrk="1" hangingPunct="1"/>
            <a:r>
              <a:rPr lang="en-US" altLang="zh-CN" sz="1800" b="0">
                <a:latin typeface="Arial" charset="0"/>
                <a:ea typeface="宋体" charset="-122"/>
              </a:rPr>
              <a:t>  &lt;/body&gt;  </a:t>
            </a:r>
          </a:p>
          <a:p>
            <a:pPr eaLnBrk="1" hangingPunct="1"/>
            <a:r>
              <a:rPr lang="en-US" altLang="zh-CN" sz="1800" b="0">
                <a:latin typeface="Arial" charset="0"/>
                <a:ea typeface="宋体" charset="-122"/>
              </a:rPr>
              <a:t>&lt;/html&gt;</a:t>
            </a: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2531690" y="2405063"/>
            <a:ext cx="7477125" cy="3251200"/>
          </a:xfrm>
          <a:prstGeom prst="roundRect">
            <a:avLst>
              <a:gd name="adj" fmla="val 6949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&lt;%@ page contentType="text/html;charset=gbk" %&gt;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&lt;html&gt;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&lt;head&gt;  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&lt;title&gt;MyJsp&lt;/title&gt;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&lt;/head&gt;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&lt;body&gt;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&lt;form action="helloservlet"  method="  ?  "  name="form1“&gt;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&lt;!--   </a:t>
            </a:r>
            <a:r>
              <a:rPr lang="zh-CN" altLang="en-US" sz="1800">
                <a:latin typeface="Arial" charset="0"/>
                <a:ea typeface="黑体" pitchFamily="2" charset="-122"/>
                <a:cs typeface="Arial" charset="0"/>
              </a:rPr>
              <a:t>表单内容</a:t>
            </a:r>
            <a:r>
              <a:rPr lang="zh-CN" altLang="en-US" sz="1800">
                <a:latin typeface="Arial" charset="0"/>
                <a:ea typeface="宋体" charset="-122"/>
                <a:sym typeface="Wingdings" pitchFamily="2" charset="2"/>
              </a:rPr>
              <a:t>   </a:t>
            </a:r>
            <a:r>
              <a:rPr lang="en-US" altLang="zh-CN" sz="1800">
                <a:latin typeface="Arial" charset="0"/>
                <a:ea typeface="宋体" charset="-122"/>
                <a:sym typeface="Wingdings" pitchFamily="2" charset="2"/>
              </a:rPr>
              <a:t>--&gt;</a:t>
            </a:r>
            <a:endParaRPr lang="en-US" altLang="zh-CN" sz="1800">
              <a:latin typeface="Arial" charset="0"/>
              <a:ea typeface="宋体" charset="-122"/>
            </a:endParaRP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&lt;/form&gt;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&lt;/body&gt;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&lt;/html&gt;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5659065" y="3644900"/>
            <a:ext cx="2549525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FORM</a:t>
            </a:r>
            <a:r>
              <a:rPr lang="zh-CN" altLang="en-US" sz="1800">
                <a:latin typeface="Arial" charset="0"/>
                <a:ea typeface="黑体" pitchFamily="2" charset="-122"/>
              </a:rPr>
              <a:t>的方法有哪些？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5730502" y="4643438"/>
            <a:ext cx="1398588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Get | Post</a:t>
            </a:r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auto">
          <a:xfrm>
            <a:off x="4117602" y="5141913"/>
            <a:ext cx="3009900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Get </a:t>
            </a:r>
            <a:r>
              <a:rPr lang="zh-CN" altLang="en-US" sz="1800">
                <a:latin typeface="Arial" charset="0"/>
                <a:ea typeface="黑体" pitchFamily="2" charset="-122"/>
              </a:rPr>
              <a:t>与 </a:t>
            </a:r>
            <a:r>
              <a:rPr lang="en-US" altLang="zh-CN" sz="1800">
                <a:latin typeface="Arial" charset="0"/>
                <a:ea typeface="黑体" pitchFamily="2" charset="-122"/>
              </a:rPr>
              <a:t>Post</a:t>
            </a:r>
            <a:r>
              <a:rPr lang="zh-CN" altLang="en-US" sz="1800">
                <a:latin typeface="Arial" charset="0"/>
                <a:ea typeface="黑体" pitchFamily="2" charset="-122"/>
              </a:rPr>
              <a:t>有什么区别？</a:t>
            </a: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7303715" y="4868863"/>
            <a:ext cx="2632075" cy="70961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Get</a:t>
            </a:r>
            <a:r>
              <a:rPr lang="zh-CN" altLang="en-US" sz="1800">
                <a:latin typeface="Arial" charset="0"/>
                <a:ea typeface="黑体" pitchFamily="2" charset="-122"/>
              </a:rPr>
              <a:t>、</a:t>
            </a:r>
            <a:r>
              <a:rPr lang="en-US" altLang="zh-CN" sz="1800">
                <a:latin typeface="Arial" charset="0"/>
                <a:ea typeface="黑体" pitchFamily="2" charset="-122"/>
              </a:rPr>
              <a:t>Post</a:t>
            </a:r>
            <a:r>
              <a:rPr lang="zh-CN" altLang="en-US" sz="1800">
                <a:latin typeface="Arial" charset="0"/>
                <a:ea typeface="黑体" pitchFamily="2" charset="-122"/>
              </a:rPr>
              <a:t>提交数据与</a:t>
            </a:r>
          </a:p>
          <a:p>
            <a:pPr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Servlet</a:t>
            </a:r>
            <a:r>
              <a:rPr lang="zh-CN" altLang="en-US" sz="1800">
                <a:latin typeface="Arial" charset="0"/>
                <a:ea typeface="黑体" pitchFamily="2" charset="-122"/>
              </a:rPr>
              <a:t>有什么关系吗？</a:t>
            </a: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6048002" y="4149725"/>
            <a:ext cx="1655763" cy="287338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C922-0273-44FB-9FA3-D56AAF3B6928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5790623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 autoUpdateAnimBg="0"/>
      <p:bldP spid="9" grpId="0" animBg="1" autoUpdateAnimBg="0"/>
      <p:bldP spid="10" grpId="0" animBg="1" autoUpdateAnimBg="0"/>
      <p:bldP spid="11" grpId="0" animBg="1" autoUpdateAnimBg="0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使用向导创建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016199" y="1412875"/>
            <a:ext cx="8229600" cy="2520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zh-CN" altLang="zh-CN" dirty="0">
                <a:latin typeface="Arial Narrow" pitchFamily="34" charset="0"/>
              </a:rPr>
              <a:t>在Eclipse下如何创建Servlet</a:t>
            </a:r>
            <a:endParaRPr lang="zh-CN" altLang="zh-CN" b="0" dirty="0">
              <a:latin typeface="Arial Narrow" pitchFamily="34" charset="0"/>
            </a:endParaRP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zh-CN" sz="2000" b="0" dirty="0">
                <a:latin typeface="Arial Narrow" pitchFamily="34" charset="0"/>
              </a:rPr>
              <a:t>在Eclipse下如何创建Servlet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zh-CN" sz="2000" b="0" dirty="0">
                <a:latin typeface="Arial Narrow" pitchFamily="34" charset="0"/>
              </a:rPr>
              <a:t>首先在缺省包（src）下</a:t>
            </a:r>
            <a:r>
              <a:rPr lang="zh-CN" altLang="zh-CN" sz="2000" b="0" dirty="0" smtClean="0">
                <a:latin typeface="Arial Narrow" pitchFamily="34" charset="0"/>
              </a:rPr>
              <a:t>创建</a:t>
            </a:r>
            <a:r>
              <a:rPr lang="en-US" altLang="zh-CN" sz="2000" b="0" dirty="0" err="1" smtClean="0">
                <a:latin typeface="Arial Narrow" pitchFamily="34" charset="0"/>
              </a:rPr>
              <a:t>com.demo</a:t>
            </a:r>
            <a:r>
              <a:rPr lang="zh-CN" altLang="zh-CN" sz="2000" b="0" dirty="0" smtClean="0">
                <a:latin typeface="Arial Narrow" pitchFamily="34" charset="0"/>
              </a:rPr>
              <a:t>包</a:t>
            </a:r>
            <a:endParaRPr lang="zh-CN" altLang="zh-CN" sz="2000" b="0" dirty="0">
              <a:latin typeface="Arial Narrow" pitchFamily="34" charset="0"/>
            </a:endParaRP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zh-CN" sz="2000" b="0" dirty="0">
                <a:latin typeface="Arial Narrow" pitchFamily="34" charset="0"/>
              </a:rPr>
              <a:t>在上述包中使用向导创建Servlet</a:t>
            </a: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auto">
          <a:xfrm>
            <a:off x="3024261" y="5805488"/>
            <a:ext cx="5759450" cy="6477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 dirty="0">
                <a:latin typeface="Arial" charset="0"/>
                <a:ea typeface="宋体" charset="-122"/>
              </a:rPr>
              <a:t>  </a:t>
            </a:r>
            <a:r>
              <a:rPr lang="zh-CN" altLang="en-US" sz="1800" dirty="0" smtClean="0">
                <a:latin typeface="Arial" charset="0"/>
                <a:ea typeface="黑体" pitchFamily="2" charset="-122"/>
              </a:rPr>
              <a:t>演示</a:t>
            </a:r>
            <a:r>
              <a:rPr lang="zh-CN" altLang="en-US" sz="1800" dirty="0" smtClean="0">
                <a:latin typeface="Arial" charset="0"/>
                <a:ea typeface="宋体" charset="-122"/>
              </a:rPr>
              <a:t>：</a:t>
            </a:r>
            <a:r>
              <a:rPr lang="zh-CN" altLang="en-US" sz="1800" dirty="0">
                <a:latin typeface="Arial" charset="0"/>
                <a:ea typeface="黑体" pitchFamily="2" charset="-122"/>
              </a:rPr>
              <a:t>创建</a:t>
            </a:r>
            <a:r>
              <a:rPr lang="en-US" altLang="zh-CN" sz="1800" dirty="0">
                <a:latin typeface="Arial" charset="0"/>
                <a:ea typeface="宋体" charset="-122"/>
              </a:rPr>
              <a:t>Servlet</a:t>
            </a:r>
            <a:r>
              <a:rPr lang="zh-CN" altLang="en-US" sz="1800" dirty="0">
                <a:latin typeface="Arial" charset="0"/>
                <a:ea typeface="黑体" pitchFamily="2" charset="-122"/>
              </a:rPr>
              <a:t>步骤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9AA4E-E789-481B-A64A-0F29E438F159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963795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编程模式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3-1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016199" y="1240061"/>
            <a:ext cx="8229600" cy="863600"/>
          </a:xfrm>
          <a:prstGeom prst="rect">
            <a:avLst/>
          </a:prstGeom>
          <a:noFill/>
          <a:ln w="9525">
            <a:solidFill>
              <a:srgbClr val="639CD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zh-CN" dirty="0">
                <a:latin typeface="Arial Narrow" pitchFamily="34" charset="0"/>
              </a:rPr>
              <a:t>Servlet</a:t>
            </a:r>
            <a:r>
              <a:rPr lang="zh-CN" altLang="en-US" dirty="0">
                <a:latin typeface="Arial Narrow" pitchFamily="34" charset="0"/>
              </a:rPr>
              <a:t>编程基本模式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en-US" sz="2000" b="0" dirty="0">
                <a:latin typeface="Arial Narrow" pitchFamily="34" charset="0"/>
              </a:rPr>
              <a:t>处理</a:t>
            </a:r>
            <a:r>
              <a:rPr lang="en-US" altLang="zh-CN" sz="2000" b="0" dirty="0">
                <a:latin typeface="Arial Narrow" pitchFamily="34" charset="0"/>
              </a:rPr>
              <a:t>Get</a:t>
            </a:r>
            <a:r>
              <a:rPr lang="zh-CN" altLang="en-US" sz="2000" b="0" dirty="0">
                <a:latin typeface="Arial Narrow" pitchFamily="34" charset="0"/>
              </a:rPr>
              <a:t>和</a:t>
            </a:r>
            <a:r>
              <a:rPr lang="en-US" altLang="zh-CN" sz="2000" b="0" dirty="0">
                <a:latin typeface="Arial Narrow" pitchFamily="34" charset="0"/>
              </a:rPr>
              <a:t>Post</a:t>
            </a:r>
            <a:r>
              <a:rPr lang="zh-CN" altLang="en-US" sz="2000" b="0" dirty="0">
                <a:latin typeface="Arial Narrow" pitchFamily="34" charset="0"/>
              </a:rPr>
              <a:t>请求</a:t>
            </a: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auto">
          <a:xfrm>
            <a:off x="1871736" y="2349500"/>
            <a:ext cx="8367713" cy="4098925"/>
          </a:xfrm>
          <a:prstGeom prst="roundRect">
            <a:avLst>
              <a:gd name="adj" fmla="val 6495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java.io.IOException;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javax.servlet.*;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javax.servlet.http.*;</a:t>
            </a:r>
          </a:p>
          <a:p>
            <a:pPr eaLnBrk="1" hangingPunct="1"/>
            <a:endParaRPr lang="en-US" altLang="zh-CN" sz="1800">
              <a:latin typeface="Arial" charset="0"/>
              <a:ea typeface="宋体" charset="-122"/>
            </a:endParaRP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class</a:t>
            </a:r>
            <a:r>
              <a:rPr lang="en-US" altLang="zh-CN" sz="1800">
                <a:latin typeface="Arial" charset="0"/>
                <a:ea typeface="宋体" charset="-122"/>
              </a:rPr>
              <a:t> HelloServlet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extends</a:t>
            </a:r>
            <a:r>
              <a:rPr lang="en-US" altLang="zh-CN" sz="1800">
                <a:latin typeface="Arial" charset="0"/>
                <a:ea typeface="宋体" charset="-122"/>
              </a:rPr>
              <a:t> HttpServlet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doGet(HttpServletRequest request, HttpServletResponse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                response)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throws</a:t>
            </a:r>
            <a:r>
              <a:rPr lang="en-US" altLang="zh-CN" sz="1800">
                <a:latin typeface="Arial" charset="0"/>
                <a:ea typeface="宋体" charset="-122"/>
              </a:rPr>
              <a:t> ServletException, IOException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//doGet</a:t>
            </a:r>
            <a:r>
              <a:rPr lang="zh-CN" altLang="en-US" sz="1800">
                <a:latin typeface="Arial" charset="0"/>
                <a:ea typeface="黑体" pitchFamily="2" charset="-122"/>
              </a:rPr>
              <a:t>方法体内容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}	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doPost(HttpServletRequest request, HttpServletResponse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                 response)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throws</a:t>
            </a:r>
            <a:r>
              <a:rPr lang="en-US" altLang="zh-CN" sz="1800">
                <a:latin typeface="Arial" charset="0"/>
                <a:ea typeface="宋体" charset="-122"/>
              </a:rPr>
              <a:t> ServletException, IOException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//doPost</a:t>
            </a:r>
            <a:r>
              <a:rPr lang="zh-CN" altLang="en-US" sz="1800">
                <a:latin typeface="Arial" charset="0"/>
                <a:ea typeface="黑体" pitchFamily="2" charset="-122"/>
              </a:rPr>
              <a:t>方法体内容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}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}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303536" y="3867150"/>
            <a:ext cx="7704138" cy="1081088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endParaRPr lang="zh-CN" altLang="en-US" sz="1800">
              <a:latin typeface="Arial" charset="0"/>
              <a:ea typeface="宋体" charset="-122"/>
            </a:endParaRP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2303536" y="4946650"/>
            <a:ext cx="7704138" cy="1081088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5686499" y="4429125"/>
            <a:ext cx="4105275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使用</a:t>
            </a:r>
            <a:r>
              <a:rPr lang="en-US" altLang="zh-CN" sz="1800">
                <a:latin typeface="Arial" charset="0"/>
                <a:ea typeface="黑体" pitchFamily="2" charset="-122"/>
              </a:rPr>
              <a:t>Get</a:t>
            </a:r>
            <a:r>
              <a:rPr lang="zh-CN" altLang="en-US" sz="1800">
                <a:latin typeface="Arial" charset="0"/>
                <a:ea typeface="黑体" pitchFamily="2" charset="-122"/>
              </a:rPr>
              <a:t>方法提交，触发</a:t>
            </a:r>
            <a:r>
              <a:rPr lang="en-US" altLang="zh-CN" sz="1800">
                <a:latin typeface="Arial" charset="0"/>
                <a:ea typeface="黑体" pitchFamily="2" charset="-122"/>
              </a:rPr>
              <a:t>doGet()</a:t>
            </a:r>
            <a:r>
              <a:rPr lang="zh-CN" altLang="en-US" sz="1800">
                <a:latin typeface="Arial" charset="0"/>
                <a:ea typeface="黑体" pitchFamily="2" charset="-122"/>
              </a:rPr>
              <a:t>方法</a:t>
            </a:r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auto">
          <a:xfrm>
            <a:off x="5688086" y="5445125"/>
            <a:ext cx="4233863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使用</a:t>
            </a:r>
            <a:r>
              <a:rPr lang="en-US" altLang="zh-CN" sz="1800">
                <a:latin typeface="Arial" charset="0"/>
                <a:ea typeface="黑体" pitchFamily="2" charset="-122"/>
              </a:rPr>
              <a:t>Post</a:t>
            </a:r>
            <a:r>
              <a:rPr lang="zh-CN" altLang="en-US" sz="1800">
                <a:latin typeface="Arial" charset="0"/>
                <a:ea typeface="黑体" pitchFamily="2" charset="-122"/>
              </a:rPr>
              <a:t>方法提交，触发</a:t>
            </a:r>
            <a:r>
              <a:rPr lang="en-US" altLang="zh-CN" sz="1800">
                <a:latin typeface="Arial" charset="0"/>
                <a:ea typeface="黑体" pitchFamily="2" charset="-122"/>
              </a:rPr>
              <a:t>doPost()</a:t>
            </a:r>
            <a:r>
              <a:rPr lang="zh-CN" altLang="en-US" sz="1800">
                <a:latin typeface="Arial" charset="0"/>
                <a:ea typeface="黑体" pitchFamily="2" charset="-122"/>
              </a:rPr>
              <a:t>方法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FB73-A528-4477-9DFB-BA2E50836C0F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077464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utoUpdateAnimBg="0"/>
      <p:bldP spid="8" grpId="0" animBg="1"/>
      <p:bldP spid="9" grpId="0" animBg="1" autoUpdateAnimBg="0"/>
      <p:bldP spid="10" grpId="0" animBg="1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编程模式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3-2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109664" y="1024037"/>
            <a:ext cx="8229600" cy="864096"/>
          </a:xfrm>
          <a:prstGeom prst="rect">
            <a:avLst/>
          </a:prstGeom>
          <a:noFill/>
          <a:ln w="9525">
            <a:solidFill>
              <a:srgbClr val="639CD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zh-CN" dirty="0">
                <a:latin typeface="Arial Narrow" pitchFamily="34" charset="0"/>
              </a:rPr>
              <a:t>Servlet</a:t>
            </a:r>
            <a:r>
              <a:rPr lang="zh-CN" altLang="en-US" dirty="0">
                <a:latin typeface="Arial Narrow" pitchFamily="34" charset="0"/>
              </a:rPr>
              <a:t>编程基本模式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altLang="zh-CN" sz="2000" b="0" dirty="0">
                <a:latin typeface="Arial Narrow" pitchFamily="34" charset="0"/>
              </a:rPr>
              <a:t>Servlet</a:t>
            </a:r>
            <a:r>
              <a:rPr lang="zh-CN" altLang="en-US" sz="2000" b="0" dirty="0">
                <a:latin typeface="Arial Narrow" pitchFamily="34" charset="0"/>
              </a:rPr>
              <a:t>如何接收数据</a:t>
            </a:r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2109664" y="1987574"/>
            <a:ext cx="8280400" cy="4368800"/>
          </a:xfrm>
          <a:prstGeom prst="roundRect">
            <a:avLst>
              <a:gd name="adj" fmla="val 5917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java.io.IOException;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javax.servlet.*;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javax.servlet.http.*;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class</a:t>
            </a:r>
            <a:r>
              <a:rPr lang="en-US" altLang="zh-CN" sz="1800">
                <a:latin typeface="Arial" charset="0"/>
                <a:ea typeface="宋体" charset="-122"/>
              </a:rPr>
              <a:t> HelloServlet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extends</a:t>
            </a:r>
            <a:r>
              <a:rPr lang="en-US" altLang="zh-CN" sz="1800">
                <a:latin typeface="Arial" charset="0"/>
                <a:ea typeface="宋体" charset="-122"/>
              </a:rPr>
              <a:t> HttpServlet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doGet(HttpServletRequest request, HttpServletResponse      	                      response)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throws</a:t>
            </a:r>
            <a:r>
              <a:rPr lang="en-US" altLang="zh-CN" sz="1800">
                <a:latin typeface="Arial" charset="0"/>
                <a:ea typeface="宋体" charset="-122"/>
              </a:rPr>
              <a:t> ServletException, IOException {						</a:t>
            </a:r>
          </a:p>
          <a:p>
            <a:pPr eaLnBrk="1" hangingPunct="1"/>
            <a:endParaRPr lang="en-US" altLang="zh-CN" sz="1800">
              <a:latin typeface="Arial" charset="0"/>
              <a:ea typeface="宋体" charset="-122"/>
            </a:endParaRP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}	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     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doPost(HttpServletRequest request,HttpServletResponse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              response)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throws</a:t>
            </a:r>
            <a:r>
              <a:rPr lang="en-US" altLang="zh-CN" sz="1800">
                <a:latin typeface="Arial" charset="0"/>
                <a:ea typeface="宋体" charset="-122"/>
              </a:rPr>
              <a:t> ServletException, IOException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//doPost</a:t>
            </a:r>
            <a:r>
              <a:rPr lang="zh-CN" altLang="en-US" sz="1800">
                <a:latin typeface="Arial" charset="0"/>
                <a:ea typeface="黑体" pitchFamily="2" charset="-122"/>
              </a:rPr>
              <a:t>方法体内容</a:t>
            </a:r>
          </a:p>
          <a:p>
            <a:pPr eaLnBrk="1" hangingPunct="1"/>
            <a:endParaRPr lang="zh-CN" altLang="en-US" sz="1800">
              <a:latin typeface="Arial" charset="0"/>
              <a:ea typeface="黑体" pitchFamily="2" charset="-122"/>
            </a:endParaRPr>
          </a:p>
          <a:p>
            <a:pPr eaLnBrk="1" hangingPunct="1"/>
            <a:r>
              <a:rPr lang="zh-CN" altLang="en-US" sz="1800">
                <a:latin typeface="Arial" charset="0"/>
                <a:ea typeface="宋体" charset="-122"/>
              </a:rPr>
              <a:t>	</a:t>
            </a:r>
            <a:r>
              <a:rPr lang="en-US" altLang="zh-CN" sz="1800">
                <a:latin typeface="Arial" charset="0"/>
                <a:ea typeface="宋体" charset="-122"/>
              </a:rPr>
              <a:t>}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}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3478089" y="3778274"/>
            <a:ext cx="6264275" cy="576263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7527801" y="4364062"/>
            <a:ext cx="2573338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参数为表单元素名称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7510339" y="3309962"/>
            <a:ext cx="2303462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接收数据与</a:t>
            </a: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JSP</a:t>
            </a: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相同</a:t>
            </a:r>
          </a:p>
        </p:txBody>
      </p:sp>
      <p:sp>
        <p:nvSpPr>
          <p:cNvPr id="11" name="AutoShape 8"/>
          <p:cNvSpPr>
            <a:spLocks noChangeArrowheads="1"/>
          </p:cNvSpPr>
          <p:nvPr/>
        </p:nvSpPr>
        <p:spPr bwMode="auto">
          <a:xfrm>
            <a:off x="5552951" y="2227287"/>
            <a:ext cx="3486150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如果是使用</a:t>
            </a: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Get</a:t>
            </a: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方法提交数据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517776" y="3722712"/>
            <a:ext cx="62960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String userName</a:t>
            </a:r>
            <a:r>
              <a:rPr lang="zh-CN" altLang="zh-CN" sz="1800">
                <a:latin typeface="Arial" charset="0"/>
                <a:ea typeface="宋体" charset="-122"/>
              </a:rPr>
              <a:t>  </a:t>
            </a:r>
            <a:r>
              <a:rPr lang="en-US" altLang="zh-CN" sz="1800">
                <a:latin typeface="Arial" charset="0"/>
                <a:ea typeface="宋体" charset="-122"/>
              </a:rPr>
              <a:t>=</a:t>
            </a:r>
            <a:r>
              <a:rPr lang="zh-CN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latin typeface="Arial" charset="0"/>
                <a:ea typeface="宋体" charset="-122"/>
              </a:rPr>
              <a:t>request.getParameter("userName");</a:t>
            </a:r>
            <a:endParaRPr lang="zh-CN" altLang="zh-CN" sz="1800">
              <a:latin typeface="Arial" charset="0"/>
              <a:ea typeface="宋体" charset="-122"/>
            </a:endParaRP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String userPass</a:t>
            </a:r>
            <a:r>
              <a:rPr lang="zh-CN" altLang="zh-CN" sz="1800">
                <a:latin typeface="Arial" charset="0"/>
                <a:ea typeface="宋体" charset="-122"/>
              </a:rPr>
              <a:t>  </a:t>
            </a:r>
            <a:r>
              <a:rPr lang="en-US" altLang="zh-CN" sz="1800">
                <a:latin typeface="Arial" charset="0"/>
                <a:ea typeface="宋体" charset="-122"/>
              </a:rPr>
              <a:t>=</a:t>
            </a:r>
            <a:r>
              <a:rPr lang="zh-CN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latin typeface="Arial" charset="0"/>
                <a:ea typeface="宋体" charset="-122"/>
              </a:rPr>
              <a:t>request.getParameter("userPass");</a:t>
            </a:r>
            <a:endParaRPr lang="zh-CN" altLang="zh-CN" sz="1800">
              <a:latin typeface="Arial" charset="0"/>
              <a:ea typeface="宋体" charset="-122"/>
            </a:endParaRP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3541589" y="3705249"/>
            <a:ext cx="212248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宋体" charset="-122"/>
              </a:rPr>
              <a:t>//doGet</a:t>
            </a:r>
            <a:r>
              <a:rPr lang="zh-CN" altLang="en-US" sz="1800">
                <a:latin typeface="Arial" charset="0"/>
                <a:ea typeface="黑体" pitchFamily="2" charset="-122"/>
              </a:rPr>
              <a:t>方法体内容</a:t>
            </a:r>
          </a:p>
        </p:txBody>
      </p:sp>
      <p:sp>
        <p:nvSpPr>
          <p:cNvPr id="14" name="AutoShape 11"/>
          <p:cNvSpPr>
            <a:spLocks noChangeArrowheads="1"/>
          </p:cNvSpPr>
          <p:nvPr/>
        </p:nvSpPr>
        <p:spPr bwMode="auto">
          <a:xfrm>
            <a:off x="5535489" y="2203474"/>
            <a:ext cx="3486150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如果是使用</a:t>
            </a: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Post</a:t>
            </a: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方法提交数据</a:t>
            </a:r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3555876" y="3716362"/>
            <a:ext cx="3092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宋体" charset="-122"/>
              </a:rPr>
              <a:t>doPost(request,response);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9E616-3C92-4C56-910F-C0BE8968ACAC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666177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7292 0.209352 " pathEditMode="relative" rAng="0" ptsTypes="">
                                      <p:cBhvr>
                                        <p:cTn id="4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00" y="970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animMotion origin="layout" path="M 0.000000 0.000000 L -0.001111 0.218333 " pathEditMode="relative" rAng="0" ptsTypes="">
                                      <p:cBhvr>
                                        <p:cTn id="45" dur="2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1130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animMotion origin="layout" path="M 0.000000 0.000000 L 0.000625 0.210000 " pathEditMode="relative" rAng="0" ptsTypes="">
                                      <p:cBhvr>
                                        <p:cTn id="47" dur="2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112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bldLvl="0" animBg="1" autoUpdateAnimBg="0"/>
      <p:bldP spid="9" grpId="1" bldLvl="0" animBg="1" autoUpdateAnimBg="0"/>
      <p:bldP spid="10" grpId="0" animBg="1" autoUpdateAnimBg="0"/>
      <p:bldP spid="10" grpId="1" animBg="1" autoUpdateAnimBg="0"/>
      <p:bldP spid="11" grpId="0" animBg="1" autoUpdateAnimBg="0"/>
      <p:bldP spid="12" grpId="0" build="allAtOnce"/>
      <p:bldP spid="13" grpId="0" autoUpdateAnimBg="0"/>
      <p:bldP spid="14" grpId="0" animBg="1" autoUpdateAnimBg="0"/>
      <p:bldP spid="15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编程模式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3-3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899741" y="1051966"/>
            <a:ext cx="8229600" cy="1008063"/>
          </a:xfrm>
          <a:prstGeom prst="rect">
            <a:avLst/>
          </a:prstGeom>
          <a:noFill/>
          <a:ln w="9525">
            <a:solidFill>
              <a:srgbClr val="639CD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zh-CN" dirty="0">
                <a:latin typeface="Arial Narrow" pitchFamily="34" charset="0"/>
              </a:rPr>
              <a:t>Servlet</a:t>
            </a:r>
            <a:r>
              <a:rPr lang="zh-CN" altLang="en-US" dirty="0">
                <a:latin typeface="Arial Narrow" pitchFamily="34" charset="0"/>
              </a:rPr>
              <a:t>编程的基本模式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en-US" sz="2000" b="0" dirty="0">
                <a:latin typeface="Arial Narrow" pitchFamily="34" charset="0"/>
              </a:rPr>
              <a:t>根据结果，转向其他页面或资源</a:t>
            </a:r>
          </a:p>
          <a:p>
            <a:pPr eaLnBrk="1" hangingPunct="1">
              <a:spcBef>
                <a:spcPct val="20000"/>
              </a:spcBef>
            </a:pPr>
            <a:endParaRPr lang="zh-CN" altLang="en-US" dirty="0">
              <a:latin typeface="Arial Narrow" pitchFamily="34" charset="0"/>
            </a:endParaRPr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1677491" y="2157884"/>
            <a:ext cx="8496300" cy="4122737"/>
          </a:xfrm>
          <a:prstGeom prst="roundRect">
            <a:avLst>
              <a:gd name="adj" fmla="val 7458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java.io.IOException;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javax.servlet.*;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javax.servlet.http.*;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class</a:t>
            </a:r>
            <a:r>
              <a:rPr lang="en-US" altLang="zh-CN" sz="1800">
                <a:latin typeface="Arial" charset="0"/>
                <a:ea typeface="宋体" charset="-122"/>
              </a:rPr>
              <a:t> HelloServlet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extends</a:t>
            </a:r>
            <a:r>
              <a:rPr lang="en-US" altLang="zh-CN" sz="1800">
                <a:latin typeface="Arial" charset="0"/>
                <a:ea typeface="宋体" charset="-122"/>
              </a:rPr>
              <a:t> HttpServlet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doGet(HttpServletRequest request, HttpServletResponse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                    response)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throws</a:t>
            </a:r>
            <a:r>
              <a:rPr lang="en-US" altLang="zh-CN" sz="1800">
                <a:latin typeface="Arial" charset="0"/>
                <a:ea typeface="宋体" charset="-122"/>
              </a:rPr>
              <a:t> ServletException, IOException {</a:t>
            </a:r>
          </a:p>
          <a:p>
            <a:pPr lvl="3" eaLnBrk="1" hangingPunct="1"/>
            <a:r>
              <a:rPr lang="en-US" altLang="zh-CN" sz="1800">
                <a:latin typeface="Arial" charset="0"/>
                <a:ea typeface="宋体" charset="-122"/>
              </a:rPr>
              <a:t>String userName=request.getParameter("userName");</a:t>
            </a:r>
          </a:p>
          <a:p>
            <a:pPr lvl="3" eaLnBrk="1" hangingPunct="1"/>
            <a:r>
              <a:rPr lang="en-US" altLang="zh-CN" sz="1800">
                <a:latin typeface="Arial" charset="0"/>
                <a:ea typeface="宋体" charset="-122"/>
              </a:rPr>
              <a:t>String userPass=request.getParameter("userPass");</a:t>
            </a:r>
          </a:p>
          <a:p>
            <a:pPr lvl="3"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if</a:t>
            </a:r>
            <a:r>
              <a:rPr lang="en-US" altLang="zh-CN" sz="1800">
                <a:latin typeface="Arial" charset="0"/>
                <a:ea typeface="宋体" charset="-122"/>
              </a:rPr>
              <a:t> (userName == "accp" &amp;&amp; userPass == "123") </a:t>
            </a:r>
          </a:p>
          <a:p>
            <a:pPr lvl="3" eaLnBrk="1" hangingPunct="1"/>
            <a:r>
              <a:rPr lang="en-US" altLang="zh-CN" sz="1800">
                <a:latin typeface="Arial" charset="0"/>
                <a:ea typeface="宋体" charset="-122"/>
              </a:rPr>
              <a:t>       response.sendRedirect("success.jsp");</a:t>
            </a:r>
          </a:p>
          <a:p>
            <a:pPr lvl="3"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else</a:t>
            </a:r>
          </a:p>
          <a:p>
            <a:pPr lvl="3" eaLnBrk="1" hangingPunct="1"/>
            <a:r>
              <a:rPr lang="en-US" altLang="zh-CN" sz="1800">
                <a:latin typeface="Arial" charset="0"/>
                <a:ea typeface="宋体" charset="-122"/>
              </a:rPr>
              <a:t>       response.sendRedirect("failure.jsp");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}	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}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3628528" y="4742334"/>
            <a:ext cx="4319588" cy="360362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endParaRPr lang="zh-CN" altLang="en-US" sz="1800">
              <a:latin typeface="Arial" charset="0"/>
              <a:ea typeface="宋体" charset="-122"/>
            </a:endParaRP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3628528" y="5318596"/>
            <a:ext cx="4319588" cy="360363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endParaRPr lang="zh-CN" altLang="en-US" sz="1800">
              <a:latin typeface="Arial" charset="0"/>
              <a:ea typeface="宋体" charset="-122"/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3526928" y="5751984"/>
            <a:ext cx="3630613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使用</a:t>
            </a: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response</a:t>
            </a: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重定向到其他页面</a:t>
            </a:r>
          </a:p>
        </p:txBody>
      </p:sp>
      <p:sp>
        <p:nvSpPr>
          <p:cNvPr id="11" name="AutoShape 8"/>
          <p:cNvSpPr>
            <a:spLocks noChangeArrowheads="1"/>
          </p:cNvSpPr>
          <p:nvPr/>
        </p:nvSpPr>
        <p:spPr bwMode="auto">
          <a:xfrm>
            <a:off x="8025903" y="4983634"/>
            <a:ext cx="1938338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与</a:t>
            </a: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JSP</a:t>
            </a: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相同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F82DB-BC46-4DFC-95B7-A97882683A9D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077464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 autoUpdateAnimBg="0"/>
      <p:bldP spid="9" grpId="0" animBg="1" autoUpdateAnimBg="0"/>
      <p:bldP spid="10" grpId="0" animBg="1" autoUpdateAnimBg="0"/>
      <p:bldP spid="11" grpId="0" animBg="1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4845199" y="2880748"/>
            <a:ext cx="705678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r>
              <a:rPr lang="en-US" altLang="zh-CN" sz="6000" b="1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Servlet</a:t>
            </a:r>
            <a:r>
              <a:rPr lang="zh-CN" altLang="en-US" sz="6000" b="1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的生命周期</a:t>
            </a:r>
            <a:endParaRPr lang="zh-CN" altLang="en-US" sz="6000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124" name="矩形 10"/>
          <p:cNvSpPr>
            <a:spLocks noChangeArrowheads="1"/>
          </p:cNvSpPr>
          <p:nvPr/>
        </p:nvSpPr>
        <p:spPr bwMode="auto">
          <a:xfrm>
            <a:off x="4917207" y="1944644"/>
            <a:ext cx="1800200" cy="400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US" altLang="zh-CN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Servlet</a:t>
            </a:r>
            <a:r>
              <a:rPr lang="zh-CN" altLang="en-US" sz="2002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基础</a:t>
            </a:r>
            <a:endParaRPr lang="zh-CN" altLang="en-US" sz="2002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5061223" y="2381592"/>
            <a:ext cx="4536504" cy="0"/>
          </a:xfrm>
          <a:prstGeom prst="line">
            <a:avLst/>
          </a:prstGeom>
          <a:noFill/>
          <a:ln w="6350" cap="flat" cmpd="sng">
            <a:solidFill>
              <a:srgbClr val="1F497D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2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1676847" y="1384077"/>
            <a:ext cx="3021981" cy="3154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19897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02</a:t>
            </a:r>
            <a:endParaRPr lang="zh-CN" altLang="en-US" sz="19897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88F0C-C199-4780-BC3C-086D7824F271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70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/>
      <p:bldP spid="5125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的生命周期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2-1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181672" y="1240061"/>
            <a:ext cx="8229600" cy="1008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altLang="zh-CN">
                <a:latin typeface="Arial Narrow" pitchFamily="34" charset="0"/>
              </a:rPr>
              <a:t>Servlet</a:t>
            </a:r>
            <a:r>
              <a:rPr lang="zh-CN" altLang="en-US">
                <a:latin typeface="Arial Narrow" pitchFamily="34" charset="0"/>
              </a:rPr>
              <a:t>的生命周期由</a:t>
            </a:r>
            <a:r>
              <a:rPr lang="en-US" altLang="zh-CN">
                <a:latin typeface="Arial Narrow" pitchFamily="34" charset="0"/>
              </a:rPr>
              <a:t>Servlet</a:t>
            </a:r>
            <a:r>
              <a:rPr lang="zh-CN" altLang="en-US">
                <a:latin typeface="Arial Narrow" pitchFamily="34" charset="0"/>
              </a:rPr>
              <a:t>容器</a:t>
            </a:r>
            <a:r>
              <a:rPr lang="en-US" altLang="zh-CN">
                <a:latin typeface="Arial Narrow" pitchFamily="34" charset="0"/>
              </a:rPr>
              <a:t>(</a:t>
            </a:r>
            <a:r>
              <a:rPr lang="zh-CN" altLang="en-US">
                <a:latin typeface="Arial Narrow" pitchFamily="34" charset="0"/>
              </a:rPr>
              <a:t>如：</a:t>
            </a:r>
            <a:r>
              <a:rPr lang="en-US" altLang="zh-CN">
                <a:latin typeface="Arial Narrow" pitchFamily="34" charset="0"/>
              </a:rPr>
              <a:t>Tomcat)</a:t>
            </a:r>
            <a:r>
              <a:rPr lang="zh-CN" altLang="en-US">
                <a:latin typeface="Arial Narrow" pitchFamily="34" charset="0"/>
              </a:rPr>
              <a:t>控制</a:t>
            </a: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zh-CN" altLang="en-US" sz="2000" b="0">
                <a:latin typeface="Arial Narrow" pitchFamily="34" charset="0"/>
              </a:rPr>
              <a:t>容器如何处理请求</a:t>
            </a:r>
          </a:p>
        </p:txBody>
      </p:sp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5308540"/>
              </p:ext>
            </p:extLst>
          </p:nvPr>
        </p:nvGraphicFramePr>
        <p:xfrm>
          <a:off x="9382572" y="3040286"/>
          <a:ext cx="898525" cy="1439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r:id="rId4" imgW="1225091" imgH="1962750" progId="Photoshop.Image.7">
                  <p:embed/>
                </p:oleObj>
              </mc:Choice>
              <mc:Fallback>
                <p:oleObj r:id="rId4" imgW="1225091" imgH="1962750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82572" y="3040286"/>
                        <a:ext cx="898525" cy="1439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5"/>
          <p:cNvGrpSpPr>
            <a:grpSpLocks noChangeAspect="1"/>
          </p:cNvGrpSpPr>
          <p:nvPr/>
        </p:nvGrpSpPr>
        <p:grpSpPr bwMode="auto">
          <a:xfrm>
            <a:off x="2164209" y="3311749"/>
            <a:ext cx="1457325" cy="1322387"/>
            <a:chOff x="12" y="-79"/>
            <a:chExt cx="1343" cy="1174"/>
          </a:xfrm>
        </p:grpSpPr>
        <p:graphicFrame>
          <p:nvGraphicFramePr>
            <p:cNvPr id="9" name="Object 6"/>
            <p:cNvGraphicFramePr>
              <a:graphicFrameLocks noChangeAspect="1"/>
            </p:cNvGraphicFramePr>
            <p:nvPr/>
          </p:nvGraphicFramePr>
          <p:xfrm>
            <a:off x="12" y="-79"/>
            <a:ext cx="983" cy="10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9" r:id="rId6" imgW="2615873" imgH="2666667" progId="Photoshop.Image.7">
                    <p:embed/>
                  </p:oleObj>
                </mc:Choice>
                <mc:Fallback>
                  <p:oleObj r:id="rId6" imgW="2615873" imgH="2666667" progId="Photoshop.Image.7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" y="-79"/>
                          <a:ext cx="983" cy="10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0" name="Picture 7" descr="TowerCase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4845497" y="2464024"/>
            <a:ext cx="4824412" cy="3455987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endParaRPr lang="zh-CN" altLang="en-US" sz="1800">
              <a:latin typeface="Arial" charset="0"/>
              <a:ea typeface="宋体" charset="-122"/>
            </a:endParaRPr>
          </a:p>
        </p:txBody>
      </p:sp>
      <p:sp>
        <p:nvSpPr>
          <p:cNvPr id="12" name="AutoShape 9"/>
          <p:cNvSpPr>
            <a:spLocks noChangeArrowheads="1"/>
          </p:cNvSpPr>
          <p:nvPr/>
        </p:nvSpPr>
        <p:spPr bwMode="auto">
          <a:xfrm>
            <a:off x="3764409" y="3472086"/>
            <a:ext cx="1225550" cy="287338"/>
          </a:xfrm>
          <a:prstGeom prst="rightArrow">
            <a:avLst>
              <a:gd name="adj1" fmla="val 53593"/>
              <a:gd name="adj2" fmla="val 154080"/>
            </a:avLst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3604072" y="3105374"/>
            <a:ext cx="138588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黑体" pitchFamily="2" charset="-122"/>
                <a:cs typeface="Arial" charset="0"/>
              </a:rPr>
              <a:t>HTTP</a:t>
            </a:r>
            <a:r>
              <a:rPr lang="zh-CN" altLang="en-US" sz="1800">
                <a:latin typeface="黑体" pitchFamily="2" charset="-122"/>
                <a:ea typeface="黑体" pitchFamily="2" charset="-122"/>
                <a:cs typeface="Arial" charset="0"/>
              </a:rPr>
              <a:t>请求</a:t>
            </a:r>
          </a:p>
        </p:txBody>
      </p:sp>
      <p:sp>
        <p:nvSpPr>
          <p:cNvPr id="14" name="AutoShape 11"/>
          <p:cNvSpPr>
            <a:spLocks noChangeArrowheads="1"/>
          </p:cNvSpPr>
          <p:nvPr/>
        </p:nvSpPr>
        <p:spPr bwMode="auto">
          <a:xfrm>
            <a:off x="5370959" y="2751361"/>
            <a:ext cx="1130300" cy="1009650"/>
          </a:xfrm>
          <a:prstGeom prst="can">
            <a:avLst>
              <a:gd name="adj" fmla="val 25000"/>
            </a:avLst>
          </a:prstGeom>
          <a:gradFill rotWithShape="1">
            <a:gsLst>
              <a:gs pos="0">
                <a:srgbClr val="3366FF"/>
              </a:gs>
              <a:gs pos="100000">
                <a:srgbClr val="1C378A"/>
              </a:gs>
            </a:gsLst>
            <a:lin ang="5400000" scaled="1"/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2000" b="0">
                <a:solidFill>
                  <a:schemeClr val="bg1"/>
                </a:solidFill>
                <a:latin typeface="Arial" charset="0"/>
                <a:ea typeface="黑体" pitchFamily="2" charset="-122"/>
              </a:rPr>
              <a:t>容器</a:t>
            </a:r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 flipH="1">
            <a:off x="5493197" y="3903886"/>
            <a:ext cx="288925" cy="936625"/>
          </a:xfrm>
          <a:prstGeom prst="line">
            <a:avLst/>
          </a:prstGeom>
          <a:noFill/>
          <a:ln w="38100">
            <a:solidFill>
              <a:srgbClr val="80008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" name="Line 13"/>
          <p:cNvSpPr>
            <a:spLocks noChangeShapeType="1"/>
          </p:cNvSpPr>
          <p:nvPr/>
        </p:nvSpPr>
        <p:spPr bwMode="auto">
          <a:xfrm>
            <a:off x="6069459" y="3905474"/>
            <a:ext cx="215900" cy="358775"/>
          </a:xfrm>
          <a:prstGeom prst="line">
            <a:avLst/>
          </a:prstGeom>
          <a:noFill/>
          <a:ln w="38100">
            <a:solidFill>
              <a:srgbClr val="80008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" name="AutoShape 14"/>
          <p:cNvSpPr>
            <a:spLocks noChangeArrowheads="1"/>
          </p:cNvSpPr>
          <p:nvPr/>
        </p:nvSpPr>
        <p:spPr bwMode="auto">
          <a:xfrm>
            <a:off x="5059809" y="4911949"/>
            <a:ext cx="722313" cy="36036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请求 </a:t>
            </a:r>
          </a:p>
        </p:txBody>
      </p:sp>
      <p:sp>
        <p:nvSpPr>
          <p:cNvPr id="18" name="AutoShape 15"/>
          <p:cNvSpPr>
            <a:spLocks noChangeArrowheads="1"/>
          </p:cNvSpPr>
          <p:nvPr/>
        </p:nvSpPr>
        <p:spPr bwMode="auto">
          <a:xfrm>
            <a:off x="6140897" y="4335686"/>
            <a:ext cx="719137" cy="35877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响应 </a:t>
            </a:r>
          </a:p>
        </p:txBody>
      </p:sp>
      <p:sp>
        <p:nvSpPr>
          <p:cNvPr id="19" name="Oval 16"/>
          <p:cNvSpPr>
            <a:spLocks noChangeArrowheads="1"/>
          </p:cNvSpPr>
          <p:nvPr/>
        </p:nvSpPr>
        <p:spPr bwMode="auto">
          <a:xfrm>
            <a:off x="4053334" y="2679924"/>
            <a:ext cx="503238" cy="431800"/>
          </a:xfrm>
          <a:prstGeom prst="ellipse">
            <a:avLst/>
          </a:pr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latin typeface="Arial" charset="0"/>
                <a:ea typeface="黑体" pitchFamily="2" charset="-122"/>
              </a:rPr>
              <a:t>1</a:t>
            </a:r>
          </a:p>
        </p:txBody>
      </p:sp>
      <p:sp>
        <p:nvSpPr>
          <p:cNvPr id="20" name="Oval 17"/>
          <p:cNvSpPr>
            <a:spLocks noChangeArrowheads="1"/>
          </p:cNvSpPr>
          <p:nvPr/>
        </p:nvSpPr>
        <p:spPr bwMode="auto">
          <a:xfrm>
            <a:off x="5637659" y="4264249"/>
            <a:ext cx="503238" cy="431800"/>
          </a:xfrm>
          <a:prstGeom prst="ellipse">
            <a:avLst/>
          </a:pr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latin typeface="Arial" charset="0"/>
                <a:ea typeface="黑体" pitchFamily="2" charset="-122"/>
              </a:rPr>
              <a:t>2</a:t>
            </a:r>
          </a:p>
        </p:txBody>
      </p:sp>
      <p:sp>
        <p:nvSpPr>
          <p:cNvPr id="21" name="AutoShape 18"/>
          <p:cNvSpPr>
            <a:spLocks noChangeArrowheads="1"/>
          </p:cNvSpPr>
          <p:nvPr/>
        </p:nvSpPr>
        <p:spPr bwMode="auto">
          <a:xfrm>
            <a:off x="7293422" y="2824386"/>
            <a:ext cx="1800225" cy="4318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Servlet</a:t>
            </a:r>
            <a:r>
              <a:rPr lang="zh-CN" altLang="en-US" sz="1800">
                <a:latin typeface="Arial" charset="0"/>
                <a:ea typeface="黑体" pitchFamily="2" charset="-122"/>
              </a:rPr>
              <a:t>实例 </a:t>
            </a:r>
          </a:p>
        </p:txBody>
      </p:sp>
      <p:sp>
        <p:nvSpPr>
          <p:cNvPr id="22" name="AutoShape 19"/>
          <p:cNvSpPr>
            <a:spLocks noChangeArrowheads="1"/>
          </p:cNvSpPr>
          <p:nvPr/>
        </p:nvSpPr>
        <p:spPr bwMode="auto">
          <a:xfrm>
            <a:off x="7582347" y="3761011"/>
            <a:ext cx="1008062" cy="36036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Servlet</a:t>
            </a:r>
          </a:p>
        </p:txBody>
      </p:sp>
      <p:sp>
        <p:nvSpPr>
          <p:cNvPr id="23" name="Line 20"/>
          <p:cNvSpPr>
            <a:spLocks noChangeShapeType="1"/>
          </p:cNvSpPr>
          <p:nvPr/>
        </p:nvSpPr>
        <p:spPr bwMode="auto">
          <a:xfrm>
            <a:off x="8085584" y="3327624"/>
            <a:ext cx="0" cy="360362"/>
          </a:xfrm>
          <a:prstGeom prst="line">
            <a:avLst/>
          </a:prstGeom>
          <a:noFill/>
          <a:ln w="38100">
            <a:solidFill>
              <a:srgbClr val="80008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" name="Text Box 21"/>
          <p:cNvSpPr txBox="1">
            <a:spLocks noChangeArrowheads="1"/>
          </p:cNvSpPr>
          <p:nvPr/>
        </p:nvSpPr>
        <p:spPr bwMode="auto">
          <a:xfrm>
            <a:off x="7364859" y="3256186"/>
            <a:ext cx="17938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黑体" pitchFamily="2" charset="-122"/>
                <a:ea typeface="黑体" pitchFamily="2" charset="-122"/>
              </a:rPr>
              <a:t>通过</a:t>
            </a:r>
            <a:r>
              <a:rPr lang="en-US" altLang="zh-CN" sz="1800">
                <a:latin typeface="Arial" charset="0"/>
                <a:ea typeface="黑体" pitchFamily="2" charset="-122"/>
                <a:cs typeface="Arial" charset="0"/>
              </a:rPr>
              <a:t>URL</a:t>
            </a:r>
            <a:r>
              <a:rPr lang="zh-CN" altLang="en-US" sz="1800">
                <a:latin typeface="黑体" pitchFamily="2" charset="-122"/>
                <a:ea typeface="黑体" pitchFamily="2" charset="-122"/>
              </a:rPr>
              <a:t>找到</a:t>
            </a:r>
          </a:p>
        </p:txBody>
      </p:sp>
      <p:sp>
        <p:nvSpPr>
          <p:cNvPr id="25" name="Line 22"/>
          <p:cNvSpPr>
            <a:spLocks noChangeShapeType="1"/>
          </p:cNvSpPr>
          <p:nvPr/>
        </p:nvSpPr>
        <p:spPr bwMode="auto">
          <a:xfrm>
            <a:off x="8085584" y="4192811"/>
            <a:ext cx="0" cy="431800"/>
          </a:xfrm>
          <a:prstGeom prst="line">
            <a:avLst/>
          </a:prstGeom>
          <a:noFill/>
          <a:ln w="38100">
            <a:solidFill>
              <a:srgbClr val="80008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" name="Text Box 23"/>
          <p:cNvSpPr txBox="1">
            <a:spLocks noChangeArrowheads="1"/>
          </p:cNvSpPr>
          <p:nvPr/>
        </p:nvSpPr>
        <p:spPr bwMode="auto">
          <a:xfrm>
            <a:off x="8157022" y="4192811"/>
            <a:ext cx="7921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黑体" pitchFamily="2" charset="-122"/>
                <a:ea typeface="黑体" pitchFamily="2" charset="-122"/>
              </a:rPr>
              <a:t>执行</a:t>
            </a:r>
          </a:p>
        </p:txBody>
      </p:sp>
      <p:sp>
        <p:nvSpPr>
          <p:cNvPr id="27" name="AutoShape 24"/>
          <p:cNvSpPr>
            <a:spLocks noChangeArrowheads="1"/>
          </p:cNvSpPr>
          <p:nvPr/>
        </p:nvSpPr>
        <p:spPr bwMode="auto">
          <a:xfrm>
            <a:off x="7221984" y="4624611"/>
            <a:ext cx="2160588" cy="36036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service(</a:t>
            </a:r>
            <a:r>
              <a:rPr lang="zh-CN" altLang="en-US" sz="1800">
                <a:latin typeface="Arial" charset="0"/>
                <a:ea typeface="黑体" pitchFamily="2" charset="-122"/>
              </a:rPr>
              <a:t>请求，响应</a:t>
            </a:r>
            <a:r>
              <a:rPr lang="en-US" altLang="zh-CN" sz="1800">
                <a:latin typeface="Arial" charset="0"/>
                <a:ea typeface="黑体" pitchFamily="2" charset="-122"/>
              </a:rPr>
              <a:t>)</a:t>
            </a:r>
          </a:p>
        </p:txBody>
      </p:sp>
      <p:sp>
        <p:nvSpPr>
          <p:cNvPr id="28" name="Oval 25"/>
          <p:cNvSpPr>
            <a:spLocks noChangeArrowheads="1"/>
          </p:cNvSpPr>
          <p:nvPr/>
        </p:nvSpPr>
        <p:spPr bwMode="auto">
          <a:xfrm>
            <a:off x="7006084" y="3761011"/>
            <a:ext cx="503238" cy="431800"/>
          </a:xfrm>
          <a:prstGeom prst="ellipse">
            <a:avLst/>
          </a:pr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latin typeface="Arial" charset="0"/>
                <a:ea typeface="黑体" pitchFamily="2" charset="-122"/>
              </a:rPr>
              <a:t>3</a:t>
            </a:r>
          </a:p>
        </p:txBody>
      </p:sp>
      <p:sp>
        <p:nvSpPr>
          <p:cNvPr id="29" name="Line 26"/>
          <p:cNvSpPr>
            <a:spLocks noChangeShapeType="1"/>
          </p:cNvSpPr>
          <p:nvPr/>
        </p:nvSpPr>
        <p:spPr bwMode="auto">
          <a:xfrm>
            <a:off x="6933059" y="4551586"/>
            <a:ext cx="215900" cy="144463"/>
          </a:xfrm>
          <a:prstGeom prst="line">
            <a:avLst/>
          </a:prstGeom>
          <a:noFill/>
          <a:ln w="38100">
            <a:solidFill>
              <a:srgbClr val="80008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" name="Line 27"/>
          <p:cNvSpPr>
            <a:spLocks noChangeShapeType="1"/>
          </p:cNvSpPr>
          <p:nvPr/>
        </p:nvSpPr>
        <p:spPr bwMode="auto">
          <a:xfrm flipV="1">
            <a:off x="5853559" y="4840511"/>
            <a:ext cx="1295400" cy="287338"/>
          </a:xfrm>
          <a:prstGeom prst="line">
            <a:avLst/>
          </a:prstGeom>
          <a:noFill/>
          <a:ln w="38100">
            <a:solidFill>
              <a:srgbClr val="80008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" name="Oval 28"/>
          <p:cNvSpPr>
            <a:spLocks noChangeArrowheads="1"/>
          </p:cNvSpPr>
          <p:nvPr/>
        </p:nvSpPr>
        <p:spPr bwMode="auto">
          <a:xfrm>
            <a:off x="6574284" y="5200874"/>
            <a:ext cx="503238" cy="431800"/>
          </a:xfrm>
          <a:prstGeom prst="ellipse">
            <a:avLst/>
          </a:pr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latin typeface="Arial" charset="0"/>
                <a:ea typeface="黑体" pitchFamily="2" charset="-122"/>
              </a:rPr>
              <a:t>4</a:t>
            </a:r>
          </a:p>
        </p:txBody>
      </p:sp>
      <p:sp>
        <p:nvSpPr>
          <p:cNvPr id="32" name="Line 29"/>
          <p:cNvSpPr>
            <a:spLocks noChangeShapeType="1"/>
          </p:cNvSpPr>
          <p:nvPr/>
        </p:nvSpPr>
        <p:spPr bwMode="auto">
          <a:xfrm>
            <a:off x="8085584" y="4984974"/>
            <a:ext cx="0" cy="431800"/>
          </a:xfrm>
          <a:prstGeom prst="line">
            <a:avLst/>
          </a:prstGeom>
          <a:noFill/>
          <a:ln w="38100">
            <a:solidFill>
              <a:srgbClr val="80008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" name="AutoShape 30"/>
          <p:cNvSpPr>
            <a:spLocks noChangeArrowheads="1"/>
          </p:cNvSpPr>
          <p:nvPr/>
        </p:nvSpPr>
        <p:spPr bwMode="auto">
          <a:xfrm>
            <a:off x="7221984" y="5416774"/>
            <a:ext cx="2089150" cy="36036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doGet(</a:t>
            </a:r>
            <a:r>
              <a:rPr lang="zh-CN" altLang="en-US" sz="1800">
                <a:latin typeface="Arial" charset="0"/>
                <a:ea typeface="黑体" pitchFamily="2" charset="-122"/>
              </a:rPr>
              <a:t>请求，响应</a:t>
            </a:r>
            <a:r>
              <a:rPr lang="en-US" altLang="zh-CN" sz="1800">
                <a:latin typeface="Arial" charset="0"/>
                <a:ea typeface="黑体" pitchFamily="2" charset="-122"/>
              </a:rPr>
              <a:t>)</a:t>
            </a:r>
          </a:p>
        </p:txBody>
      </p:sp>
      <p:sp>
        <p:nvSpPr>
          <p:cNvPr id="34" name="Oval 31"/>
          <p:cNvSpPr>
            <a:spLocks noChangeArrowheads="1"/>
          </p:cNvSpPr>
          <p:nvPr/>
        </p:nvSpPr>
        <p:spPr bwMode="auto">
          <a:xfrm>
            <a:off x="8157022" y="4984974"/>
            <a:ext cx="503237" cy="431800"/>
          </a:xfrm>
          <a:prstGeom prst="ellipse">
            <a:avLst/>
          </a:pr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latin typeface="Arial" charset="0"/>
                <a:ea typeface="黑体" pitchFamily="2" charset="-122"/>
              </a:rPr>
              <a:t>5</a:t>
            </a:r>
          </a:p>
        </p:txBody>
      </p:sp>
      <p:sp>
        <p:nvSpPr>
          <p:cNvPr id="35" name="Text Box 32"/>
          <p:cNvSpPr txBox="1">
            <a:spLocks noChangeArrowheads="1"/>
          </p:cNvSpPr>
          <p:nvPr/>
        </p:nvSpPr>
        <p:spPr bwMode="auto">
          <a:xfrm>
            <a:off x="3908872" y="3832449"/>
            <a:ext cx="8636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黑体" pitchFamily="2" charset="-122"/>
                <a:ea typeface="黑体" pitchFamily="2" charset="-122"/>
              </a:rPr>
              <a:t>响应</a:t>
            </a:r>
          </a:p>
        </p:txBody>
      </p:sp>
      <p:sp>
        <p:nvSpPr>
          <p:cNvPr id="36" name="AutoShape 33"/>
          <p:cNvSpPr>
            <a:spLocks noChangeArrowheads="1"/>
          </p:cNvSpPr>
          <p:nvPr/>
        </p:nvSpPr>
        <p:spPr bwMode="auto">
          <a:xfrm rot="10800000">
            <a:off x="3692972" y="4121374"/>
            <a:ext cx="1223962" cy="287337"/>
          </a:xfrm>
          <a:prstGeom prst="rightArrow">
            <a:avLst>
              <a:gd name="adj1" fmla="val 54704"/>
              <a:gd name="adj2" fmla="val 157174"/>
            </a:avLst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37" name="Oval 34"/>
          <p:cNvSpPr>
            <a:spLocks noChangeArrowheads="1"/>
          </p:cNvSpPr>
          <p:nvPr/>
        </p:nvSpPr>
        <p:spPr bwMode="auto">
          <a:xfrm>
            <a:off x="4124772" y="4551586"/>
            <a:ext cx="503237" cy="431800"/>
          </a:xfrm>
          <a:prstGeom prst="ellipse">
            <a:avLst/>
          </a:prstGeom>
          <a:solidFill>
            <a:srgbClr val="00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  <a:latin typeface="Arial" charset="0"/>
                <a:ea typeface="黑体" pitchFamily="2" charset="-122"/>
              </a:rPr>
              <a:t>6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BB117-2BB4-4FBE-82AB-930A99ECD0BB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0164071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"/>
                            </p:stCondLst>
                            <p:childTnLst>
                              <p:par>
                                <p:cTn id="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  <p:bldP spid="12" grpId="0" animBg="1"/>
      <p:bldP spid="13" grpId="0" autoUpdateAnimBg="0"/>
      <p:bldP spid="14" grpId="0" animBg="1" autoUpdateAnimBg="0"/>
      <p:bldP spid="15" grpId="0" animBg="1"/>
      <p:bldP spid="16" grpId="0" animBg="1"/>
      <p:bldP spid="17" grpId="0" animBg="1" autoUpdateAnimBg="0"/>
      <p:bldP spid="18" grpId="0" animBg="1" autoUpdateAnimBg="0"/>
      <p:bldP spid="19" grpId="0" animBg="1" autoUpdateAnimBg="0"/>
      <p:bldP spid="20" grpId="0" animBg="1" autoUpdateAnimBg="0"/>
      <p:bldP spid="21" grpId="0" animBg="1" autoUpdateAnimBg="0"/>
      <p:bldP spid="22" grpId="0" animBg="1" autoUpdateAnimBg="0"/>
      <p:bldP spid="23" grpId="0" animBg="1"/>
      <p:bldP spid="24" grpId="0" autoUpdateAnimBg="0"/>
      <p:bldP spid="25" grpId="0" animBg="1"/>
      <p:bldP spid="26" grpId="0" autoUpdateAnimBg="0"/>
      <p:bldP spid="27" grpId="0" animBg="1" autoUpdateAnimBg="0"/>
      <p:bldP spid="28" grpId="0" animBg="1" autoUpdateAnimBg="0"/>
      <p:bldP spid="29" grpId="0" animBg="1"/>
      <p:bldP spid="30" grpId="0" animBg="1"/>
      <p:bldP spid="31" grpId="0" animBg="1" autoUpdateAnimBg="0"/>
      <p:bldP spid="32" grpId="0" animBg="1"/>
      <p:bldP spid="33" grpId="0" animBg="1" autoUpdateAnimBg="0"/>
      <p:bldP spid="34" grpId="0" animBg="1" autoUpdateAnimBg="0"/>
      <p:bldP spid="35" grpId="0" autoUpdateAnimBg="0"/>
      <p:bldP spid="36" grpId="0" animBg="1"/>
      <p:bldP spid="37" grpId="0" animBg="1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的生命周期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2-2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160215" y="1312069"/>
            <a:ext cx="8229600" cy="576263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smtClean="0"/>
              <a:t>生命周期的各个阶段</a:t>
            </a:r>
            <a:endParaRPr lang="en-GB" altLang="zh-CN" smtClean="0"/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auto">
          <a:xfrm>
            <a:off x="2231652" y="2391569"/>
            <a:ext cx="2232025" cy="431800"/>
          </a:xfrm>
          <a:prstGeom prst="flowChartAlternateProcess">
            <a:avLst/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实例化 </a:t>
            </a: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>
            <a:off x="4535115" y="2607469"/>
            <a:ext cx="647700" cy="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5239965" y="2393157"/>
            <a:ext cx="4984750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Servlet </a:t>
            </a:r>
            <a:r>
              <a:rPr lang="zh-CN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容器创建 Servlet 的实例</a:t>
            </a:r>
            <a:endParaRPr lang="zh-CN" altLang="en-US" sz="1800">
              <a:solidFill>
                <a:schemeClr val="tx2"/>
              </a:solidFill>
              <a:latin typeface="Arial" charset="0"/>
              <a:ea typeface="黑体" pitchFamily="2" charset="-122"/>
            </a:endParaRP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2231652" y="3256757"/>
            <a:ext cx="2232025" cy="501650"/>
          </a:xfrm>
          <a:prstGeom prst="flowChartAlternateProcess">
            <a:avLst/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初始化 </a:t>
            </a: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>
            <a:off x="4535115" y="3499644"/>
            <a:ext cx="647700" cy="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5239965" y="3282157"/>
            <a:ext cx="4984750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该容器调用 init() 方法</a:t>
            </a:r>
            <a:endParaRPr lang="zh-CN" altLang="en-US" sz="1800">
              <a:solidFill>
                <a:schemeClr val="tx2"/>
              </a:solidFill>
              <a:latin typeface="Arial" charset="0"/>
              <a:ea typeface="黑体" pitchFamily="2" charset="-122"/>
            </a:endParaRPr>
          </a:p>
        </p:txBody>
      </p:sp>
      <p:sp>
        <p:nvSpPr>
          <p:cNvPr id="12" name="AutoShape 10"/>
          <p:cNvSpPr>
            <a:spLocks noChangeArrowheads="1"/>
          </p:cNvSpPr>
          <p:nvPr/>
        </p:nvSpPr>
        <p:spPr bwMode="auto">
          <a:xfrm>
            <a:off x="2231652" y="4191794"/>
            <a:ext cx="2232025" cy="431800"/>
          </a:xfrm>
          <a:prstGeom prst="flowChartAlternateProcess">
            <a:avLst/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服 务 </a:t>
            </a:r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>
            <a:off x="4535115" y="4407694"/>
            <a:ext cx="647700" cy="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AutoShape 12"/>
          <p:cNvSpPr>
            <a:spLocks noChangeArrowheads="1"/>
          </p:cNvSpPr>
          <p:nvPr/>
        </p:nvSpPr>
        <p:spPr bwMode="auto">
          <a:xfrm>
            <a:off x="5257427" y="4206082"/>
            <a:ext cx="5024438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如果请求 </a:t>
            </a: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Servlet</a:t>
            </a: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，则容器调用 </a:t>
            </a: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service() </a:t>
            </a: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方法</a:t>
            </a:r>
          </a:p>
        </p:txBody>
      </p:sp>
      <p:sp>
        <p:nvSpPr>
          <p:cNvPr id="15" name="AutoShape 13"/>
          <p:cNvSpPr>
            <a:spLocks noChangeArrowheads="1"/>
          </p:cNvSpPr>
          <p:nvPr/>
        </p:nvSpPr>
        <p:spPr bwMode="auto">
          <a:xfrm>
            <a:off x="5239965" y="5128419"/>
            <a:ext cx="5056187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销毁实例之前调用 destroy() 方法</a:t>
            </a:r>
            <a:endParaRPr lang="zh-CN" altLang="en-US" sz="1800">
              <a:solidFill>
                <a:schemeClr val="tx2"/>
              </a:solidFill>
              <a:latin typeface="Arial" charset="0"/>
              <a:ea typeface="黑体" pitchFamily="2" charset="-122"/>
            </a:endParaRPr>
          </a:p>
        </p:txBody>
      </p:sp>
      <p:sp>
        <p:nvSpPr>
          <p:cNvPr id="16" name="AutoShape 14"/>
          <p:cNvSpPr>
            <a:spLocks noChangeArrowheads="1"/>
          </p:cNvSpPr>
          <p:nvPr/>
        </p:nvSpPr>
        <p:spPr bwMode="auto">
          <a:xfrm>
            <a:off x="2231652" y="5128419"/>
            <a:ext cx="2232025" cy="431800"/>
          </a:xfrm>
          <a:prstGeom prst="flowChartAlternateProcess">
            <a:avLst/>
          </a:prstGeom>
          <a:gradFill rotWithShape="1">
            <a:gsLst>
              <a:gs pos="0">
                <a:srgbClr val="CC99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销 毁 </a:t>
            </a:r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4535115" y="5344319"/>
            <a:ext cx="647700" cy="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CEE5B-A5AB-4697-A912-A5437B9EEC90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8348793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utoUpdateAnimBg="0"/>
      <p:bldP spid="7" grpId="0" animBg="1"/>
      <p:bldP spid="8" grpId="0" animBg="1" autoUpdateAnimBg="0"/>
      <p:bldP spid="9" grpId="0" animBg="1" autoUpdateAnimBg="0"/>
      <p:bldP spid="10" grpId="0" animBg="1"/>
      <p:bldP spid="11" grpId="0" animBg="1" autoUpdateAnimBg="0"/>
      <p:bldP spid="12" grpId="0" animBg="1" autoUpdateAnimBg="0"/>
      <p:bldP spid="13" grpId="0" animBg="1"/>
      <p:bldP spid="14" grpId="0" animBg="1" autoUpdateAnimBg="0"/>
      <p:bldP spid="15" grpId="0" animBg="1" autoUpdateAnimBg="0"/>
      <p:bldP spid="16" grpId="0" animBg="1" autoUpdateAnimBg="0"/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生命周期相关方法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6" name="AutoShape 3"/>
          <p:cNvSpPr>
            <a:spLocks noChangeArrowheads="1"/>
          </p:cNvSpPr>
          <p:nvPr/>
        </p:nvSpPr>
        <p:spPr bwMode="auto">
          <a:xfrm>
            <a:off x="1740098" y="1192213"/>
            <a:ext cx="8721725" cy="5505450"/>
          </a:xfrm>
          <a:prstGeom prst="roundRect">
            <a:avLst>
              <a:gd name="adj" fmla="val 5861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class</a:t>
            </a:r>
            <a:r>
              <a:rPr lang="en-US" altLang="zh-CN" sz="1800">
                <a:latin typeface="Arial" charset="0"/>
                <a:ea typeface="宋体" charset="-122"/>
              </a:rPr>
              <a:t> HelloServlet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extends</a:t>
            </a:r>
            <a:r>
              <a:rPr lang="en-US" altLang="zh-CN" sz="1800">
                <a:latin typeface="Arial" charset="0"/>
                <a:ea typeface="宋体" charset="-122"/>
              </a:rPr>
              <a:t> HttpServlet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init()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throws</a:t>
            </a:r>
            <a:r>
              <a:rPr lang="en-US" altLang="zh-CN" sz="1800">
                <a:latin typeface="Arial" charset="0"/>
                <a:ea typeface="宋体" charset="-122"/>
              </a:rPr>
              <a:t> ServletException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   System.out.println("</a:t>
            </a:r>
            <a:r>
              <a:rPr lang="zh-CN" altLang="en-US" sz="1800">
                <a:latin typeface="黑体" pitchFamily="2" charset="-122"/>
                <a:ea typeface="黑体" pitchFamily="2" charset="-122"/>
              </a:rPr>
              <a:t>初始化时第一次调用</a:t>
            </a:r>
            <a:r>
              <a:rPr lang="en-US" altLang="zh-CN" sz="1800">
                <a:latin typeface="黑体" pitchFamily="2" charset="-122"/>
                <a:ea typeface="黑体" pitchFamily="2" charset="-122"/>
              </a:rPr>
              <a:t>!</a:t>
            </a:r>
            <a:r>
              <a:rPr lang="en-US" altLang="zh-CN" sz="1800">
                <a:latin typeface="Arial" charset="0"/>
                <a:ea typeface="宋体" charset="-122"/>
              </a:rPr>
              <a:t>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}		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doGet(HttpServletRequest request, HttpServletResponse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                    response)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throws</a:t>
            </a:r>
            <a:r>
              <a:rPr lang="en-US" altLang="zh-CN" sz="1800">
                <a:latin typeface="Arial" charset="0"/>
                <a:ea typeface="宋体" charset="-122"/>
              </a:rPr>
              <a:t> ServletException, IOException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   PrintWriter out=response.getWriter();	 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   out.println("&lt;HTML&gt;");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   out.println(" &lt;HEAD&gt;&lt;TITLE&gt;HelloServlet&lt;/TITLE&gt;&lt;/HEAD&gt;");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   out.println(" &lt;BODY&gt;");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   out.println("</a:t>
            </a:r>
            <a:r>
              <a:rPr lang="zh-CN" altLang="en-US" sz="1800">
                <a:latin typeface="黑体" pitchFamily="2" charset="-122"/>
                <a:ea typeface="黑体" pitchFamily="2" charset="-122"/>
              </a:rPr>
              <a:t>你好</a:t>
            </a:r>
            <a:r>
              <a:rPr lang="en-US" altLang="zh-CN" sz="1800">
                <a:latin typeface="黑体" pitchFamily="2" charset="-122"/>
                <a:ea typeface="黑体" pitchFamily="2" charset="-122"/>
              </a:rPr>
              <a:t>!</a:t>
            </a:r>
            <a:r>
              <a:rPr lang="en-US" altLang="zh-CN" sz="1800">
                <a:latin typeface="Arial" charset="0"/>
                <a:ea typeface="宋体" charset="-122"/>
              </a:rPr>
              <a:t>ACCP "+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new</a:t>
            </a:r>
            <a:r>
              <a:rPr lang="en-US" altLang="zh-CN" sz="1800">
                <a:latin typeface="Arial" charset="0"/>
                <a:ea typeface="宋体" charset="-122"/>
              </a:rPr>
              <a:t> Date());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   out.println("  &lt;/BODY&gt;&lt;/HTML&gt;"); 	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}	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doPost(HttpServletRequest request, HttpServletResponse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                     response)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throws</a:t>
            </a:r>
            <a:r>
              <a:rPr lang="en-US" altLang="zh-CN" sz="1800">
                <a:latin typeface="Arial" charset="0"/>
                <a:ea typeface="宋体" charset="-122"/>
              </a:rPr>
              <a:t> ServletException, IOException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    doGet(request,response);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}	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destroy() {System.out.println(“</a:t>
            </a:r>
            <a:r>
              <a:rPr lang="zh-CN" altLang="en-US" sz="1800">
                <a:latin typeface="黑体" pitchFamily="2" charset="-122"/>
                <a:ea typeface="黑体" pitchFamily="2" charset="-122"/>
              </a:rPr>
              <a:t>释放资源</a:t>
            </a:r>
            <a:r>
              <a:rPr lang="en-US" altLang="zh-CN" sz="1800">
                <a:latin typeface="黑体" pitchFamily="2" charset="-122"/>
                <a:ea typeface="黑体" pitchFamily="2" charset="-122"/>
              </a:rPr>
              <a:t>!</a:t>
            </a:r>
            <a:r>
              <a:rPr lang="en-US" altLang="zh-CN" sz="1800">
                <a:latin typeface="Arial" charset="0"/>
                <a:ea typeface="宋体" charset="-122"/>
              </a:rPr>
              <a:t>");	}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}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2465586" y="1628775"/>
            <a:ext cx="6194425" cy="865188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endParaRPr lang="zh-CN" altLang="en-US" sz="1800">
              <a:latin typeface="Arial" charset="0"/>
              <a:ea typeface="宋体" charset="-122"/>
            </a:endParaRP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465586" y="2492375"/>
            <a:ext cx="7702550" cy="2376488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endParaRPr lang="zh-CN" altLang="en-US" sz="1800">
              <a:latin typeface="Arial" charset="0"/>
              <a:ea typeface="宋体" charset="-122"/>
            </a:endParaRP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2463998" y="4868863"/>
            <a:ext cx="7704138" cy="1152525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endParaRPr lang="zh-CN" altLang="en-US" sz="1800">
              <a:latin typeface="Arial" charset="0"/>
              <a:ea typeface="宋体" charset="-122"/>
            </a:endParaRPr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2465586" y="6022975"/>
            <a:ext cx="6046787" cy="358775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endParaRPr lang="zh-CN" altLang="en-US" sz="1800">
              <a:latin typeface="Arial" charset="0"/>
              <a:ea typeface="宋体" charset="-122"/>
            </a:endParaRPr>
          </a:p>
        </p:txBody>
      </p:sp>
      <p:sp>
        <p:nvSpPr>
          <p:cNvPr id="11" name="AutoShape 8"/>
          <p:cNvSpPr>
            <a:spLocks noChangeArrowheads="1"/>
          </p:cNvSpPr>
          <p:nvPr/>
        </p:nvSpPr>
        <p:spPr bwMode="auto">
          <a:xfrm>
            <a:off x="8626673" y="1831975"/>
            <a:ext cx="1758950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初始化方法</a:t>
            </a:r>
          </a:p>
        </p:txBody>
      </p:sp>
      <p:sp>
        <p:nvSpPr>
          <p:cNvPr id="12" name="AutoShape 9"/>
          <p:cNvSpPr>
            <a:spLocks noChangeArrowheads="1"/>
          </p:cNvSpPr>
          <p:nvPr/>
        </p:nvSpPr>
        <p:spPr bwMode="auto">
          <a:xfrm>
            <a:off x="8626673" y="4102100"/>
            <a:ext cx="1758950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doGet()</a:t>
            </a: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方法</a:t>
            </a:r>
          </a:p>
        </p:txBody>
      </p:sp>
      <p:sp>
        <p:nvSpPr>
          <p:cNvPr id="13" name="AutoShape 10"/>
          <p:cNvSpPr>
            <a:spLocks noChangeArrowheads="1"/>
          </p:cNvSpPr>
          <p:nvPr/>
        </p:nvSpPr>
        <p:spPr bwMode="auto">
          <a:xfrm>
            <a:off x="8628261" y="5470525"/>
            <a:ext cx="1757362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doPost()</a:t>
            </a: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方法</a:t>
            </a:r>
          </a:p>
        </p:txBody>
      </p:sp>
      <p:sp>
        <p:nvSpPr>
          <p:cNvPr id="14" name="AutoShape 11"/>
          <p:cNvSpPr>
            <a:spLocks noChangeArrowheads="1"/>
          </p:cNvSpPr>
          <p:nvPr/>
        </p:nvSpPr>
        <p:spPr bwMode="auto">
          <a:xfrm>
            <a:off x="8626673" y="6021388"/>
            <a:ext cx="1758950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销毁方法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F9108-B18D-486E-8BCB-86D70ACD30B6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963992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utoUpdateAnimBg="0"/>
      <p:bldP spid="8" grpId="0" animBg="1" autoUpdateAnimBg="0"/>
      <p:bldP spid="9" grpId="0" animBg="1" autoUpdateAnimBg="0"/>
      <p:bldP spid="10" grpId="0" animBg="1" autoUpdateAnimBg="0"/>
      <p:bldP spid="11" grpId="0" animBg="1" autoUpdateAnimBg="0"/>
      <p:bldP spid="12" grpId="0" animBg="1" autoUpdateAnimBg="0"/>
      <p:bldP spid="13" grpId="0" animBg="1" autoUpdateAnimBg="0"/>
      <p:bldP spid="14" grpId="0" animBg="1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程序演示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2160215" y="808013"/>
            <a:ext cx="8229600" cy="583264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dirty="0" smtClean="0"/>
              <a:t>运行</a:t>
            </a:r>
            <a:r>
              <a:rPr lang="en-GB" altLang="zh-CN" dirty="0" err="1" smtClean="0"/>
              <a:t>HelloServlet</a:t>
            </a:r>
            <a:endParaRPr lang="zh-CN" altLang="en-US" dirty="0" smtClean="0"/>
          </a:p>
          <a:p>
            <a:pPr lvl="1" fontAlgn="auto">
              <a:spcAft>
                <a:spcPts val="0"/>
              </a:spcAft>
            </a:pPr>
            <a:r>
              <a:rPr lang="zh-CN" altLang="en-US" dirty="0" smtClean="0"/>
              <a:t>启动</a:t>
            </a:r>
            <a:r>
              <a:rPr lang="en-GB" altLang="zh-CN" dirty="0" smtClean="0"/>
              <a:t>Tomcat</a:t>
            </a:r>
            <a:r>
              <a:rPr lang="zh-CN" altLang="en-US" dirty="0" smtClean="0"/>
              <a:t>服务</a:t>
            </a:r>
          </a:p>
          <a:p>
            <a:pPr lvl="1" fontAlgn="auto">
              <a:spcAft>
                <a:spcPts val="0"/>
              </a:spcAft>
            </a:pPr>
            <a:r>
              <a:rPr lang="zh-CN" altLang="en-US" dirty="0" smtClean="0"/>
              <a:t>在地址栏内输入：</a:t>
            </a:r>
            <a:r>
              <a:rPr lang="en-GB" altLang="zh-CN" dirty="0" smtClean="0"/>
              <a:t>http://localhost:8080/store/HelloServlet</a:t>
            </a:r>
          </a:p>
          <a:p>
            <a:pPr lvl="1" fontAlgn="auto">
              <a:spcAft>
                <a:spcPts val="0"/>
              </a:spcAft>
            </a:pPr>
            <a:endParaRPr lang="en-US" altLang="zh-CN" dirty="0" smtClean="0"/>
          </a:p>
          <a:p>
            <a:pPr lvl="1" fontAlgn="auto">
              <a:spcAft>
                <a:spcPts val="0"/>
              </a:spcAft>
            </a:pPr>
            <a:endParaRPr lang="en-US" altLang="zh-CN" dirty="0" smtClean="0"/>
          </a:p>
          <a:p>
            <a:pPr marL="457200" lvl="1" indent="0" fontAlgn="auto">
              <a:spcAft>
                <a:spcPts val="0"/>
              </a:spcAft>
              <a:buNone/>
            </a:pPr>
            <a:endParaRPr lang="en-US" altLang="zh-CN" dirty="0" smtClean="0"/>
          </a:p>
          <a:p>
            <a:pPr lvl="1" fontAlgn="auto">
              <a:spcAft>
                <a:spcPts val="0"/>
              </a:spcAft>
            </a:pPr>
            <a:r>
              <a:rPr lang="zh-CN" altLang="en-US" dirty="0" smtClean="0"/>
              <a:t>运行结果</a:t>
            </a:r>
          </a:p>
          <a:p>
            <a:pPr lvl="1" fontAlgn="auto">
              <a:spcAft>
                <a:spcPts val="0"/>
              </a:spcAft>
            </a:pPr>
            <a:endParaRPr lang="zh-CN" altLang="en-US" dirty="0" smtClean="0"/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0715" y="4096990"/>
            <a:ext cx="4897438" cy="2182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5478" y="2608213"/>
            <a:ext cx="4886325" cy="6667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6" descr="图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278" y="4048373"/>
            <a:ext cx="575945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3331790" y="6425009"/>
            <a:ext cx="5976938" cy="6477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 dirty="0" smtClean="0">
                <a:latin typeface="Arial" charset="0"/>
                <a:ea typeface="黑体" pitchFamily="2" charset="-122"/>
              </a:rPr>
              <a:t>演示</a:t>
            </a:r>
            <a:r>
              <a:rPr lang="zh-CN" altLang="en-US" sz="1800" dirty="0" smtClean="0">
                <a:latin typeface="Arial" charset="0"/>
                <a:ea typeface="宋体" charset="-122"/>
              </a:rPr>
              <a:t>：</a:t>
            </a:r>
            <a:r>
              <a:rPr lang="en-US" altLang="zh-CN" sz="1800" dirty="0" err="1">
                <a:latin typeface="Arial" charset="0"/>
                <a:ea typeface="宋体" charset="-122"/>
                <a:hlinkClick r:id="rId6" action="ppaction://hlinkfile"/>
              </a:rPr>
              <a:t>HelloServlet</a:t>
            </a:r>
            <a:endParaRPr lang="en-US" altLang="zh-CN" sz="1800" dirty="0">
              <a:latin typeface="Arial" charset="0"/>
              <a:ea typeface="宋体" charset="-122"/>
            </a:endParaRPr>
          </a:p>
        </p:txBody>
      </p:sp>
      <p:sp>
        <p:nvSpPr>
          <p:cNvPr id="11" name="Oval 8"/>
          <p:cNvSpPr>
            <a:spLocks noChangeArrowheads="1"/>
          </p:cNvSpPr>
          <p:nvPr/>
        </p:nvSpPr>
        <p:spPr bwMode="auto">
          <a:xfrm>
            <a:off x="4052515" y="2896245"/>
            <a:ext cx="2735263" cy="503237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90D1-10E9-4FDA-A08B-7AD6453F0DD1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2691814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 autoUpdateAnimBg="0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H_Number_1"/>
          <p:cNvSpPr/>
          <p:nvPr>
            <p:custDataLst>
              <p:tags r:id="rId1"/>
            </p:custDataLst>
          </p:nvPr>
        </p:nvSpPr>
        <p:spPr>
          <a:xfrm>
            <a:off x="4701183" y="3311524"/>
            <a:ext cx="379647" cy="379647"/>
          </a:xfrm>
          <a:prstGeom prst="ellipse">
            <a:avLst/>
          </a:prstGeom>
          <a:solidFill>
            <a:srgbClr val="1F497D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 dirty="0">
                <a:solidFill>
                  <a:schemeClr val="bg1"/>
                </a:solidFill>
                <a:latin typeface="Arial" panose="020B0604020202020204" pitchFamily="34" charset="0"/>
                <a:ea typeface="方正正粗黑简体" panose="02000000000000000000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1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方正正粗黑简体" panose="02000000000000000000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2" name="MH_Entry_1"/>
          <p:cNvSpPr/>
          <p:nvPr>
            <p:custDataLst>
              <p:tags r:id="rId2"/>
            </p:custDataLst>
          </p:nvPr>
        </p:nvSpPr>
        <p:spPr>
          <a:xfrm>
            <a:off x="5318665" y="3230318"/>
            <a:ext cx="5287181" cy="61555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4000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Servlet</a:t>
            </a:r>
            <a:r>
              <a:rPr lang="zh-CN" altLang="en-US" sz="4000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创建和配置</a:t>
            </a:r>
            <a:endParaRPr lang="zh-CN" altLang="en-US" sz="2000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13" name="MH_Number_2"/>
          <p:cNvSpPr/>
          <p:nvPr>
            <p:custDataLst>
              <p:tags r:id="rId3"/>
            </p:custDataLst>
          </p:nvPr>
        </p:nvSpPr>
        <p:spPr>
          <a:xfrm>
            <a:off x="4701183" y="4594147"/>
            <a:ext cx="379647" cy="379647"/>
          </a:xfrm>
          <a:prstGeom prst="ellipse">
            <a:avLst/>
          </a:prstGeom>
          <a:solidFill>
            <a:srgbClr val="1F497D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 dirty="0">
                <a:solidFill>
                  <a:schemeClr val="bg1"/>
                </a:solidFill>
                <a:latin typeface="Arial" panose="020B0604020202020204" pitchFamily="34" charset="0"/>
                <a:ea typeface="方正正粗黑简体" panose="02000000000000000000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2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方正正粗黑简体" panose="02000000000000000000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4" name="MH_Entry_2"/>
          <p:cNvSpPr/>
          <p:nvPr>
            <p:custDataLst>
              <p:tags r:id="rId4"/>
            </p:custDataLst>
          </p:nvPr>
        </p:nvSpPr>
        <p:spPr>
          <a:xfrm>
            <a:off x="5318665" y="4512940"/>
            <a:ext cx="4999149" cy="61555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CN" sz="4000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Servlet</a:t>
            </a:r>
            <a:r>
              <a:rPr lang="zh-CN" altLang="en-US" sz="4000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的生命周期</a:t>
            </a:r>
            <a:endParaRPr lang="zh-CN" altLang="en-US" sz="2000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19" name="MH_Others_1"/>
          <p:cNvSpPr txBox="1"/>
          <p:nvPr>
            <p:custDataLst>
              <p:tags r:id="rId5"/>
            </p:custDataLst>
          </p:nvPr>
        </p:nvSpPr>
        <p:spPr>
          <a:xfrm>
            <a:off x="2180903" y="866116"/>
            <a:ext cx="3816424" cy="110786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7199" b="1" dirty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课程</a:t>
            </a:r>
            <a:r>
              <a:rPr lang="zh-CN" altLang="en-US" sz="7199" b="1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目标</a:t>
            </a:r>
            <a:endParaRPr lang="zh-CN" altLang="en-US" sz="7199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0" name="MH_Others_2"/>
          <p:cNvSpPr txBox="1"/>
          <p:nvPr>
            <p:custDataLst>
              <p:tags r:id="rId6"/>
            </p:custDataLst>
          </p:nvPr>
        </p:nvSpPr>
        <p:spPr>
          <a:xfrm>
            <a:off x="2329214" y="2043762"/>
            <a:ext cx="2329889" cy="492443"/>
          </a:xfrm>
          <a:prstGeom prst="rect">
            <a:avLst/>
          </a:prstGeom>
          <a:noFill/>
        </p:spPr>
        <p:txBody>
          <a:bodyPr vert="horz"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3200" b="1" dirty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CONTENTS</a:t>
            </a:r>
            <a:endParaRPr lang="zh-CN" altLang="en-US" sz="3200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F7AEE-2601-45FB-93A5-FE1B277D2B5A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4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5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35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6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  <p:bldP spid="14" grpId="0"/>
      <p:bldP spid="19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常见错误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3765228" y="1196975"/>
            <a:ext cx="42481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rgbClr val="FFFFCC"/>
                    </a:gs>
                    <a:gs pos="100000">
                      <a:srgbClr val="FFFFFF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63538" indent="-363538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just" eaLnBrk="1" hangingPunct="1">
              <a:spcBef>
                <a:spcPct val="20000"/>
              </a:spcBef>
              <a:buClr>
                <a:srgbClr val="6600CC"/>
              </a:buClr>
              <a:buFont typeface="Wingdings" pitchFamily="2" charset="2"/>
              <a:buNone/>
            </a:pPr>
            <a:r>
              <a:rPr lang="zh-CN" altLang="en-US" sz="2800">
                <a:latin typeface="Arial" charset="0"/>
                <a:ea typeface="黑体" pitchFamily="2" charset="-122"/>
              </a:rPr>
              <a:t>如果程序运行结果如下：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665" y="1920875"/>
            <a:ext cx="5000625" cy="222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AutoShape 5"/>
          <p:cNvSpPr>
            <a:spLocks noChangeArrowheads="1"/>
          </p:cNvSpPr>
          <p:nvPr/>
        </p:nvSpPr>
        <p:spPr bwMode="auto">
          <a:xfrm>
            <a:off x="4541515" y="3436938"/>
            <a:ext cx="3630613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出现了乱码，什么原因呢？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2423790" y="4292600"/>
            <a:ext cx="8688388" cy="2443163"/>
          </a:xfrm>
          <a:prstGeom prst="roundRect">
            <a:avLst>
              <a:gd name="adj" fmla="val 10514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class</a:t>
            </a:r>
            <a:r>
              <a:rPr lang="en-US" altLang="zh-CN" sz="1800">
                <a:latin typeface="Arial" charset="0"/>
                <a:ea typeface="宋体" charset="-122"/>
              </a:rPr>
              <a:t> HelloServlet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extends</a:t>
            </a:r>
            <a:r>
              <a:rPr lang="en-US" altLang="zh-CN" sz="1800">
                <a:latin typeface="Arial" charset="0"/>
                <a:ea typeface="宋体" charset="-122"/>
              </a:rPr>
              <a:t> HttpServlet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		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doGet(HttpServletRequest request, HttpServletResponse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             response)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throws</a:t>
            </a:r>
            <a:r>
              <a:rPr lang="en-US" altLang="zh-CN" sz="1800">
                <a:latin typeface="Arial" charset="0"/>
                <a:ea typeface="宋体" charset="-122"/>
              </a:rPr>
              <a:t> ServletException, IOException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response.setContentType("text/html;charSet=GBK");//</a:t>
            </a:r>
            <a:r>
              <a:rPr lang="zh-CN" altLang="en-US" sz="1800">
                <a:latin typeface="Arial" charset="0"/>
                <a:ea typeface="黑体" pitchFamily="2" charset="-122"/>
              </a:rPr>
              <a:t>设定中文</a:t>
            </a:r>
            <a:r>
              <a:rPr lang="zh-CN" altLang="en-US" sz="1800">
                <a:latin typeface="Arial" charset="0"/>
                <a:ea typeface="宋体" charset="-122"/>
              </a:rPr>
              <a:t>	</a:t>
            </a:r>
          </a:p>
          <a:p>
            <a:pPr eaLnBrk="1" hangingPunct="1"/>
            <a:r>
              <a:rPr lang="zh-CN" altLang="en-US" sz="1800">
                <a:latin typeface="Arial" charset="0"/>
                <a:ea typeface="宋体" charset="-122"/>
              </a:rPr>
              <a:t>	</a:t>
            </a:r>
            <a:r>
              <a:rPr lang="en-US" altLang="zh-CN" sz="1800">
                <a:latin typeface="Arial" charset="0"/>
                <a:ea typeface="宋体" charset="-122"/>
              </a:rPr>
              <a:t>PrintWriter out = response.getWriter(); //</a:t>
            </a:r>
            <a:r>
              <a:rPr lang="zh-CN" altLang="en-US" sz="1800">
                <a:latin typeface="Arial" charset="0"/>
                <a:ea typeface="黑体" pitchFamily="2" charset="-122"/>
              </a:rPr>
              <a:t>使用输出流，输出信息</a:t>
            </a:r>
          </a:p>
          <a:p>
            <a:pPr eaLnBrk="1" hangingPunct="1"/>
            <a:r>
              <a:rPr lang="zh-CN" altLang="en-US" sz="1800">
                <a:latin typeface="Arial" charset="0"/>
                <a:ea typeface="宋体" charset="-122"/>
              </a:rPr>
              <a:t>   </a:t>
            </a:r>
            <a:r>
              <a:rPr lang="en-US" altLang="zh-CN" sz="1800">
                <a:latin typeface="Arial" charset="0"/>
                <a:ea typeface="宋体" charset="-122"/>
              </a:rPr>
              <a:t>}	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}</a:t>
            </a:r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3477890" y="5516563"/>
            <a:ext cx="6911975" cy="288925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1" name="AutoShape 8"/>
          <p:cNvSpPr>
            <a:spLocks noChangeArrowheads="1"/>
          </p:cNvSpPr>
          <p:nvPr/>
        </p:nvSpPr>
        <p:spPr bwMode="auto">
          <a:xfrm>
            <a:off x="3533453" y="6218238"/>
            <a:ext cx="3990975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设定中文的语句，哪里有错误吗？</a:t>
            </a:r>
          </a:p>
        </p:txBody>
      </p:sp>
      <p:sp>
        <p:nvSpPr>
          <p:cNvPr id="12" name="AutoShape 9"/>
          <p:cNvSpPr>
            <a:spLocks noChangeArrowheads="1"/>
          </p:cNvSpPr>
          <p:nvPr/>
        </p:nvSpPr>
        <p:spPr bwMode="auto">
          <a:xfrm>
            <a:off x="7587928" y="6218238"/>
            <a:ext cx="3306762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/>
            </a:outerShdw>
          </a:effectLst>
        </p:spPr>
        <p:txBody>
          <a:bodyPr anchor="ctr"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charset</a:t>
            </a:r>
            <a:r>
              <a:rPr lang="zh-CN" altLang="en-US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而不是</a:t>
            </a:r>
            <a:r>
              <a:rPr lang="en-US" altLang="zh-CN" sz="1800">
                <a:solidFill>
                  <a:schemeClr val="tx2"/>
                </a:solidFill>
                <a:latin typeface="Arial" charset="0"/>
                <a:ea typeface="黑体" pitchFamily="2" charset="-122"/>
              </a:rPr>
              <a:t>charSet</a:t>
            </a:r>
          </a:p>
        </p:txBody>
      </p:sp>
      <p:pic>
        <p:nvPicPr>
          <p:cNvPr id="13" name="Picture 10" descr="代码改错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5728" y="1052513"/>
            <a:ext cx="792162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Oval 11"/>
          <p:cNvSpPr>
            <a:spLocks noChangeArrowheads="1"/>
          </p:cNvSpPr>
          <p:nvPr/>
        </p:nvSpPr>
        <p:spPr bwMode="auto">
          <a:xfrm>
            <a:off x="3765228" y="2779713"/>
            <a:ext cx="1944687" cy="649287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36242-A577-4718-8D1E-917086B3D56B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879834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utoUpdateAnimBg="0"/>
      <p:bldP spid="8" grpId="0" animBg="1" autoUpdateAnimBg="0"/>
      <p:bldP spid="9" grpId="0" animBg="1" autoUpdateAnimBg="0"/>
      <p:bldP spid="10" grpId="0" animBg="1"/>
      <p:bldP spid="11" grpId="0" animBg="1" autoUpdateAnimBg="0"/>
      <p:bldP spid="12" grpId="0" animBg="1" autoUpdateAnimBg="0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常见错误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2448247" y="952029"/>
            <a:ext cx="8229600" cy="2951162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altLang="zh-CN" smtClean="0"/>
              <a:t>web.xml</a:t>
            </a:r>
            <a:r>
              <a:rPr lang="zh-CN" altLang="en-US" smtClean="0"/>
              <a:t>文件常见错误</a:t>
            </a:r>
          </a:p>
          <a:p>
            <a:pPr lvl="1" fontAlgn="auto">
              <a:spcAft>
                <a:spcPts val="0"/>
              </a:spcAft>
            </a:pPr>
            <a:r>
              <a:rPr lang="en-GB" altLang="zh-CN" smtClean="0"/>
              <a:t>servlet-mapping</a:t>
            </a:r>
            <a:r>
              <a:rPr lang="zh-CN" altLang="en-US" smtClean="0"/>
              <a:t>中的</a:t>
            </a:r>
            <a:r>
              <a:rPr lang="en-GB" altLang="zh-CN" smtClean="0"/>
              <a:t>name</a:t>
            </a:r>
            <a:r>
              <a:rPr lang="zh-CN" altLang="en-US" smtClean="0"/>
              <a:t>与</a:t>
            </a:r>
            <a:r>
              <a:rPr lang="en-GB" altLang="zh-CN" smtClean="0"/>
              <a:t>servlet-name</a:t>
            </a:r>
            <a:r>
              <a:rPr lang="zh-CN" altLang="en-US" smtClean="0"/>
              <a:t>中的</a:t>
            </a:r>
            <a:r>
              <a:rPr lang="en-GB" altLang="zh-CN" smtClean="0"/>
              <a:t>name</a:t>
            </a:r>
            <a:r>
              <a:rPr lang="zh-CN" altLang="en-US" smtClean="0"/>
              <a:t>不一致</a:t>
            </a:r>
          </a:p>
          <a:p>
            <a:pPr lvl="1" fontAlgn="auto">
              <a:spcAft>
                <a:spcPts val="0"/>
              </a:spcAft>
            </a:pPr>
            <a:r>
              <a:rPr lang="zh-CN" altLang="en-US" smtClean="0"/>
              <a:t>添加多个</a:t>
            </a:r>
            <a:r>
              <a:rPr lang="en-GB" altLang="zh-CN" smtClean="0"/>
              <a:t>mapping</a:t>
            </a:r>
            <a:r>
              <a:rPr lang="zh-CN" altLang="en-US" smtClean="0"/>
              <a:t>映射</a:t>
            </a:r>
          </a:p>
          <a:p>
            <a:pPr lvl="1" fontAlgn="auto">
              <a:spcAft>
                <a:spcPts val="0"/>
              </a:spcAft>
              <a:buFontTx/>
              <a:buNone/>
            </a:pPr>
            <a:endParaRPr lang="zh-CN" altLang="en-US" smtClean="0"/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2727647" y="2685579"/>
            <a:ext cx="7808913" cy="3240087"/>
          </a:xfrm>
          <a:prstGeom prst="roundRect">
            <a:avLst>
              <a:gd name="adj" fmla="val 6352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 b="0">
                <a:latin typeface="Arial" charset="0"/>
                <a:ea typeface="宋体" charset="-122"/>
              </a:rPr>
              <a:t>&lt;web-app&gt;</a:t>
            </a:r>
          </a:p>
          <a:p>
            <a:pPr lvl="1" eaLnBrk="1" hangingPunct="1"/>
            <a:r>
              <a:rPr lang="en-US" altLang="zh-CN" sz="1800" b="0">
                <a:latin typeface="Arial" charset="0"/>
                <a:ea typeface="宋体" charset="-122"/>
              </a:rPr>
              <a:t>&lt;servlet&gt;</a:t>
            </a:r>
          </a:p>
          <a:p>
            <a:pPr lvl="1" eaLnBrk="1" hangingPunct="1"/>
            <a:r>
              <a:rPr lang="en-US" altLang="zh-CN" sz="1800" b="0">
                <a:latin typeface="Arial" charset="0"/>
                <a:ea typeface="宋体" charset="-122"/>
              </a:rPr>
              <a:t>    &lt;servlet-name&gt; Helloservlet &lt;/servlet-name&gt;</a:t>
            </a:r>
          </a:p>
          <a:p>
            <a:pPr lvl="1" eaLnBrk="1" hangingPunct="1"/>
            <a:r>
              <a:rPr lang="en-US" altLang="zh-CN" sz="1800" b="0">
                <a:latin typeface="Arial" charset="0"/>
                <a:ea typeface="宋体" charset="-122"/>
              </a:rPr>
              <a:t>    &lt;servlet-class&gt; y2javaee.sg.ch02.HelloServlet &lt;/servlet-class&gt;</a:t>
            </a:r>
          </a:p>
          <a:p>
            <a:pPr lvl="1" eaLnBrk="1" hangingPunct="1"/>
            <a:r>
              <a:rPr lang="en-US" altLang="zh-CN" sz="1800" b="0">
                <a:latin typeface="Arial" charset="0"/>
                <a:ea typeface="宋体" charset="-122"/>
              </a:rPr>
              <a:t>&lt;/servlet&gt;</a:t>
            </a:r>
          </a:p>
          <a:p>
            <a:pPr lvl="1" eaLnBrk="1" hangingPunct="1"/>
            <a:endParaRPr lang="en-US" altLang="zh-CN" sz="1800" b="0">
              <a:latin typeface="Arial" charset="0"/>
              <a:ea typeface="宋体" charset="-122"/>
            </a:endParaRPr>
          </a:p>
          <a:p>
            <a:pPr lvl="1" eaLnBrk="1" hangingPunct="1"/>
            <a:r>
              <a:rPr lang="en-US" altLang="zh-CN" sz="1800" b="0">
                <a:latin typeface="Arial" charset="0"/>
                <a:ea typeface="宋体" charset="-122"/>
              </a:rPr>
              <a:t>&lt;servlet-mapping&gt;</a:t>
            </a:r>
          </a:p>
          <a:p>
            <a:pPr lvl="1" eaLnBrk="1" hangingPunct="1"/>
            <a:r>
              <a:rPr lang="en-US" altLang="zh-CN" sz="1800" b="0">
                <a:latin typeface="Arial" charset="0"/>
                <a:ea typeface="宋体" charset="-122"/>
              </a:rPr>
              <a:t>    &lt;servlet-name&gt; HelloServlet &lt;/servlet-name&gt;</a:t>
            </a:r>
          </a:p>
          <a:p>
            <a:pPr lvl="1" eaLnBrk="1" hangingPunct="1"/>
            <a:r>
              <a:rPr lang="en-US" altLang="zh-CN" sz="1800" b="0">
                <a:latin typeface="Arial" charset="0"/>
                <a:ea typeface="宋体" charset="-122"/>
              </a:rPr>
              <a:t>    &lt;url-pattern&gt; /HelloServlet &lt;/url-pattern&gt;</a:t>
            </a:r>
          </a:p>
          <a:p>
            <a:pPr lvl="1" eaLnBrk="1" hangingPunct="1"/>
            <a:r>
              <a:rPr lang="en-US" altLang="zh-CN" sz="1800" b="0">
                <a:latin typeface="Arial" charset="0"/>
                <a:ea typeface="宋体" charset="-122"/>
              </a:rPr>
              <a:t>&lt;/servlet-mapping&gt;</a:t>
            </a:r>
          </a:p>
          <a:p>
            <a:pPr eaLnBrk="1" hangingPunct="1"/>
            <a:r>
              <a:rPr lang="en-US" altLang="zh-CN" sz="1800" b="0">
                <a:latin typeface="Arial" charset="0"/>
                <a:ea typeface="宋体" charset="-122"/>
              </a:rPr>
              <a:t>&lt;/web-app&gt;</a:t>
            </a:r>
          </a:p>
        </p:txBody>
      </p:sp>
      <p:sp>
        <p:nvSpPr>
          <p:cNvPr id="8" name="AutoShape 5"/>
          <p:cNvSpPr>
            <a:spLocks noChangeArrowheads="1"/>
          </p:cNvSpPr>
          <p:nvPr/>
        </p:nvSpPr>
        <p:spPr bwMode="auto">
          <a:xfrm>
            <a:off x="6212210" y="4192116"/>
            <a:ext cx="2376487" cy="4254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请指出哪里有错误？</a:t>
            </a: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5204147" y="4695354"/>
            <a:ext cx="1368425" cy="288925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5204147" y="3326929"/>
            <a:ext cx="1222375" cy="28733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1" name="AutoShape 8"/>
          <p:cNvSpPr>
            <a:spLocks noChangeArrowheads="1"/>
          </p:cNvSpPr>
          <p:nvPr/>
        </p:nvSpPr>
        <p:spPr bwMode="auto">
          <a:xfrm>
            <a:off x="6212210" y="4192116"/>
            <a:ext cx="2376487" cy="4254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servlet-name</a:t>
            </a:r>
            <a:r>
              <a:rPr lang="zh-CN" altLang="en-US" sz="1800">
                <a:latin typeface="Arial" charset="0"/>
                <a:ea typeface="黑体" pitchFamily="2" charset="-122"/>
              </a:rPr>
              <a:t>不一致</a:t>
            </a:r>
          </a:p>
        </p:txBody>
      </p:sp>
      <p:sp>
        <p:nvSpPr>
          <p:cNvPr id="12" name="AutoShape 9"/>
          <p:cNvSpPr>
            <a:spLocks noChangeArrowheads="1"/>
          </p:cNvSpPr>
          <p:nvPr/>
        </p:nvSpPr>
        <p:spPr bwMode="auto">
          <a:xfrm>
            <a:off x="2684785" y="2247429"/>
            <a:ext cx="7896225" cy="4103687"/>
          </a:xfrm>
          <a:prstGeom prst="roundRect">
            <a:avLst>
              <a:gd name="adj" fmla="val 6694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&lt;web-app&gt;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&lt;servlet&gt;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&lt;servlet-name&gt; </a:t>
            </a:r>
            <a:r>
              <a:rPr lang="en-US" altLang="zh-CN" sz="1800" dirty="0" err="1">
                <a:latin typeface="Arial" charset="0"/>
                <a:ea typeface="宋体" charset="-122"/>
              </a:rPr>
              <a:t>HelloServlet</a:t>
            </a:r>
            <a:r>
              <a:rPr lang="en-US" altLang="zh-CN" sz="1800" dirty="0">
                <a:latin typeface="Arial" charset="0"/>
                <a:ea typeface="宋体" charset="-122"/>
              </a:rPr>
              <a:t> &lt;/servlet-name&gt;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&lt;servlet-class&gt; </a:t>
            </a:r>
            <a:r>
              <a:rPr lang="en-US" altLang="zh-CN" sz="1800" dirty="0" err="1" smtClean="0">
                <a:latin typeface="Arial" charset="0"/>
                <a:ea typeface="宋体" charset="-122"/>
              </a:rPr>
              <a:t>com.demo.HelloServlet</a:t>
            </a:r>
            <a:r>
              <a:rPr lang="en-US" altLang="zh-CN" sz="1800" dirty="0" smtClean="0">
                <a:latin typeface="Arial" charset="0"/>
                <a:ea typeface="宋体" charset="-122"/>
              </a:rPr>
              <a:t> </a:t>
            </a:r>
            <a:r>
              <a:rPr lang="en-US" altLang="zh-CN" sz="1800" dirty="0">
                <a:latin typeface="Arial" charset="0"/>
                <a:ea typeface="宋体" charset="-122"/>
              </a:rPr>
              <a:t>&lt;/servlet-class&gt;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&lt;/servlet&gt;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&lt;servlet-mapping&gt;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&lt;servlet-name&gt; </a:t>
            </a:r>
            <a:r>
              <a:rPr lang="en-US" altLang="zh-CN" sz="1800" dirty="0" err="1">
                <a:latin typeface="Arial" charset="0"/>
                <a:ea typeface="宋体" charset="-122"/>
              </a:rPr>
              <a:t>HelloServlet</a:t>
            </a:r>
            <a:r>
              <a:rPr lang="en-US" altLang="zh-CN" sz="1800" dirty="0">
                <a:latin typeface="Arial" charset="0"/>
                <a:ea typeface="宋体" charset="-122"/>
              </a:rPr>
              <a:t> &lt;/servlet-name&gt;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&lt;</a:t>
            </a:r>
            <a:r>
              <a:rPr lang="en-US" altLang="zh-CN" sz="1800" dirty="0" err="1">
                <a:latin typeface="Arial" charset="0"/>
                <a:ea typeface="宋体" charset="-122"/>
              </a:rPr>
              <a:t>url</a:t>
            </a:r>
            <a:r>
              <a:rPr lang="en-US" altLang="zh-CN" sz="1800" dirty="0">
                <a:latin typeface="Arial" charset="0"/>
                <a:ea typeface="宋体" charset="-122"/>
              </a:rPr>
              <a:t>-pattern&gt; /</a:t>
            </a:r>
            <a:r>
              <a:rPr lang="en-US" altLang="zh-CN" sz="1800" dirty="0" err="1">
                <a:latin typeface="Arial" charset="0"/>
                <a:ea typeface="宋体" charset="-122"/>
              </a:rPr>
              <a:t>HelloServlet</a:t>
            </a:r>
            <a:r>
              <a:rPr lang="en-US" altLang="zh-CN" sz="1800" dirty="0">
                <a:latin typeface="Arial" charset="0"/>
                <a:ea typeface="宋体" charset="-122"/>
              </a:rPr>
              <a:t> &lt;/</a:t>
            </a:r>
            <a:r>
              <a:rPr lang="en-US" altLang="zh-CN" sz="1800" dirty="0" err="1">
                <a:latin typeface="Arial" charset="0"/>
                <a:ea typeface="宋体" charset="-122"/>
              </a:rPr>
              <a:t>url</a:t>
            </a:r>
            <a:r>
              <a:rPr lang="en-US" altLang="zh-CN" sz="1800" dirty="0">
                <a:latin typeface="Arial" charset="0"/>
                <a:ea typeface="宋体" charset="-122"/>
              </a:rPr>
              <a:t>-pattern&gt;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&lt;/servlet-mapping&gt;</a:t>
            </a:r>
          </a:p>
          <a:p>
            <a:pPr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   &lt;servlet-mapping&gt;</a:t>
            </a:r>
          </a:p>
          <a:p>
            <a:pPr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       &lt;servlet-name&gt; </a:t>
            </a:r>
            <a:r>
              <a:rPr lang="en-US" altLang="zh-CN" sz="1800" dirty="0" err="1">
                <a:latin typeface="Arial" charset="0"/>
                <a:ea typeface="宋体" charset="-122"/>
              </a:rPr>
              <a:t>HelloServlet</a:t>
            </a:r>
            <a:r>
              <a:rPr lang="en-US" altLang="zh-CN" sz="1800" dirty="0">
                <a:latin typeface="Arial" charset="0"/>
                <a:ea typeface="宋体" charset="-122"/>
              </a:rPr>
              <a:t> &lt;/servlet-name&gt;</a:t>
            </a:r>
          </a:p>
          <a:p>
            <a:pPr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       &lt;</a:t>
            </a:r>
            <a:r>
              <a:rPr lang="en-US" altLang="zh-CN" sz="1800" dirty="0" err="1">
                <a:latin typeface="Arial" charset="0"/>
                <a:ea typeface="宋体" charset="-122"/>
              </a:rPr>
              <a:t>url</a:t>
            </a:r>
            <a:r>
              <a:rPr lang="en-US" altLang="zh-CN" sz="1800" dirty="0">
                <a:latin typeface="Arial" charset="0"/>
                <a:ea typeface="宋体" charset="-122"/>
              </a:rPr>
              <a:t>-pattern&gt; /HelloServlet2 &lt;/</a:t>
            </a:r>
            <a:r>
              <a:rPr lang="en-US" altLang="zh-CN" sz="1800" dirty="0" err="1">
                <a:latin typeface="Arial" charset="0"/>
                <a:ea typeface="宋体" charset="-122"/>
              </a:rPr>
              <a:t>url</a:t>
            </a:r>
            <a:r>
              <a:rPr lang="en-US" altLang="zh-CN" sz="1800" dirty="0">
                <a:latin typeface="Arial" charset="0"/>
                <a:ea typeface="宋体" charset="-122"/>
              </a:rPr>
              <a:t>-pattern&gt;</a:t>
            </a:r>
          </a:p>
          <a:p>
            <a:pPr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  &lt;/servlet-mapping&gt;</a:t>
            </a:r>
          </a:p>
          <a:p>
            <a:pPr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&lt;/web-app&gt;</a:t>
            </a:r>
          </a:p>
        </p:txBody>
      </p:sp>
      <p:sp>
        <p:nvSpPr>
          <p:cNvPr id="13" name="Rectangle 10"/>
          <p:cNvSpPr>
            <a:spLocks noChangeArrowheads="1"/>
          </p:cNvSpPr>
          <p:nvPr/>
        </p:nvSpPr>
        <p:spPr bwMode="auto">
          <a:xfrm>
            <a:off x="5277172" y="2968154"/>
            <a:ext cx="1439863" cy="21590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4" name="Rectangle 11"/>
          <p:cNvSpPr>
            <a:spLocks noChangeArrowheads="1"/>
          </p:cNvSpPr>
          <p:nvPr/>
        </p:nvSpPr>
        <p:spPr bwMode="auto">
          <a:xfrm>
            <a:off x="5277172" y="4047654"/>
            <a:ext cx="1439863" cy="21431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5" name="Rectangle 12"/>
          <p:cNvSpPr>
            <a:spLocks noChangeArrowheads="1"/>
          </p:cNvSpPr>
          <p:nvPr/>
        </p:nvSpPr>
        <p:spPr bwMode="auto">
          <a:xfrm>
            <a:off x="5277172" y="5127154"/>
            <a:ext cx="1439863" cy="28733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6" name="Rectangle 13"/>
          <p:cNvSpPr>
            <a:spLocks noChangeArrowheads="1"/>
          </p:cNvSpPr>
          <p:nvPr/>
        </p:nvSpPr>
        <p:spPr bwMode="auto">
          <a:xfrm>
            <a:off x="3261047" y="4839816"/>
            <a:ext cx="5256213" cy="1150938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7" name="AutoShape 14"/>
          <p:cNvSpPr>
            <a:spLocks noChangeArrowheads="1"/>
          </p:cNvSpPr>
          <p:nvPr/>
        </p:nvSpPr>
        <p:spPr bwMode="auto">
          <a:xfrm>
            <a:off x="8228335" y="5393854"/>
            <a:ext cx="1762125" cy="38258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多余的</a:t>
            </a:r>
            <a:r>
              <a:rPr lang="en-US" altLang="zh-CN" sz="1800">
                <a:latin typeface="Arial" charset="0"/>
                <a:ea typeface="黑体" pitchFamily="2" charset="-122"/>
              </a:rPr>
              <a:t>mapping</a:t>
            </a:r>
          </a:p>
        </p:txBody>
      </p:sp>
      <p:sp>
        <p:nvSpPr>
          <p:cNvPr id="18" name="AutoShape 15"/>
          <p:cNvSpPr>
            <a:spLocks noChangeArrowheads="1"/>
          </p:cNvSpPr>
          <p:nvPr/>
        </p:nvSpPr>
        <p:spPr bwMode="auto">
          <a:xfrm>
            <a:off x="6920235" y="3665066"/>
            <a:ext cx="2257425" cy="382588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请指出哪里有错误？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92C92-4B31-4803-A1C3-D51AB0A7FD45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043473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 autoUpdateAnimBg="0"/>
      <p:bldP spid="9" grpId="0" animBg="1"/>
      <p:bldP spid="10" grpId="0" animBg="1"/>
      <p:bldP spid="11" grpId="0" animBg="1" autoUpdateAnimBg="0"/>
      <p:bldP spid="12" grpId="0" animBg="1" autoUpdateAnimBg="0"/>
      <p:bldP spid="13" grpId="0" animBg="1"/>
      <p:bldP spid="14" grpId="0" animBg="1"/>
      <p:bldP spid="15" grpId="0" animBg="1"/>
      <p:bldP spid="16" grpId="0" animBg="1"/>
      <p:bldP spid="17" grpId="0" animBg="1" autoUpdateAnimBg="0"/>
      <p:bldP spid="18" grpId="0" animBg="1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常见错误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109217" y="1916113"/>
            <a:ext cx="8229600" cy="4176712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dirty="0" smtClean="0"/>
              <a:t> 运行</a:t>
            </a:r>
            <a:r>
              <a:rPr lang="en-GB" altLang="zh-CN" dirty="0" smtClean="0"/>
              <a:t>ch02</a:t>
            </a:r>
            <a:r>
              <a:rPr lang="zh-CN" altLang="en-US" dirty="0" smtClean="0"/>
              <a:t>文件夹下</a:t>
            </a:r>
            <a:r>
              <a:rPr lang="en-GB" altLang="zh-CN" dirty="0" err="1" smtClean="0"/>
              <a:t>register.jsp</a:t>
            </a:r>
            <a:endParaRPr lang="en-GB" altLang="zh-CN" dirty="0" smtClean="0"/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  <a:p>
            <a:pPr fontAlgn="auto">
              <a:spcAft>
                <a:spcPts val="0"/>
              </a:spcAft>
            </a:pPr>
            <a:r>
              <a:rPr lang="zh-CN" altLang="en-US" dirty="0" smtClean="0"/>
              <a:t>修改方法</a:t>
            </a:r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2905" y="2513013"/>
            <a:ext cx="4392612" cy="257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855" y="2492375"/>
            <a:ext cx="4392612" cy="257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7509892" y="3789363"/>
            <a:ext cx="1944688" cy="38258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错误在哪里？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7509892" y="2492375"/>
            <a:ext cx="2447925" cy="382588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没有上下文根路径</a:t>
            </a:r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auto">
          <a:xfrm>
            <a:off x="2309242" y="5626100"/>
            <a:ext cx="8139113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&lt;form method="POST" name="Regsiter" action="/store/servlet/authen"&gt;</a:t>
            </a: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862192" y="5661025"/>
            <a:ext cx="3311525" cy="360363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2" name="AutoShape 10"/>
          <p:cNvSpPr>
            <a:spLocks noChangeArrowheads="1"/>
          </p:cNvSpPr>
          <p:nvPr/>
        </p:nvSpPr>
        <p:spPr bwMode="auto">
          <a:xfrm>
            <a:off x="7581330" y="5157788"/>
            <a:ext cx="1944687" cy="38258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把路径写全</a:t>
            </a:r>
          </a:p>
        </p:txBody>
      </p:sp>
      <p:pic>
        <p:nvPicPr>
          <p:cNvPr id="13" name="Picture 11" descr="代码改错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680" y="1196975"/>
            <a:ext cx="792162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6646292" y="2925763"/>
            <a:ext cx="2012950" cy="503237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580D-3DCE-4E0A-9BBB-1EDA8B8DBC01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825524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 autoUpdateAnimBg="0"/>
      <p:bldP spid="9" grpId="0" animBg="1" autoUpdateAnimBg="0"/>
      <p:bldP spid="10" grpId="0" animBg="1" autoUpdateAnimBg="0"/>
      <p:bldP spid="11" grpId="0" animBg="1"/>
      <p:bldP spid="12" grpId="0" animBg="1" autoUpdateAnimBg="0"/>
      <p:bldP spid="1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259"/>
          <p:cNvSpPr>
            <a:spLocks noChangeArrowheads="1"/>
          </p:cNvSpPr>
          <p:nvPr/>
        </p:nvSpPr>
        <p:spPr bwMode="auto">
          <a:xfrm>
            <a:off x="2252911" y="3976365"/>
            <a:ext cx="8568952" cy="110799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7200" b="1" kern="5000" spc="600" dirty="0">
                <a:solidFill>
                  <a:srgbClr val="1F497D"/>
                </a:solidFill>
                <a:cs typeface="Arial" panose="020B0604020202020204" pitchFamily="34" charset="0"/>
              </a:rPr>
              <a:t>让</a:t>
            </a:r>
            <a:r>
              <a:rPr lang="zh-CN" altLang="en-US" sz="7200" b="1" kern="5000" spc="600" dirty="0" smtClean="0">
                <a:solidFill>
                  <a:srgbClr val="1F497D"/>
                </a:solidFill>
                <a:cs typeface="Arial" panose="020B0604020202020204" pitchFamily="34" charset="0"/>
              </a:rPr>
              <a:t>我们一起成长</a:t>
            </a:r>
            <a:endParaRPr lang="zh-CN" altLang="en-US" sz="7200" b="1" kern="5000" spc="600" dirty="0">
              <a:solidFill>
                <a:srgbClr val="1F497D"/>
              </a:solidFill>
              <a:cs typeface="Arial" panose="020B0604020202020204" pitchFamily="34" charset="0"/>
            </a:endParaRPr>
          </a:p>
        </p:txBody>
      </p:sp>
      <p:sp>
        <p:nvSpPr>
          <p:cNvPr id="16" name="矩形 259"/>
          <p:cNvSpPr>
            <a:spLocks noChangeArrowheads="1"/>
          </p:cNvSpPr>
          <p:nvPr/>
        </p:nvSpPr>
        <p:spPr bwMode="auto">
          <a:xfrm>
            <a:off x="2612951" y="5272509"/>
            <a:ext cx="7814702" cy="30777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2000" dirty="0" smtClean="0">
                <a:solidFill>
                  <a:srgbClr val="1F497D"/>
                </a:solidFill>
                <a:cs typeface="Arial" panose="020B0604020202020204" pitchFamily="34" charset="0"/>
              </a:rPr>
              <a:t>THANK  YOU </a:t>
            </a:r>
            <a:endParaRPr lang="zh-CN" altLang="en-US" sz="2000" dirty="0">
              <a:solidFill>
                <a:srgbClr val="1F497D"/>
              </a:solidFill>
              <a:cs typeface="Arial" panose="020B0604020202020204" pitchFamily="34" charset="0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2679123" y="5128493"/>
            <a:ext cx="7716529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5015358" y="663997"/>
            <a:ext cx="2828034" cy="2828034"/>
            <a:chOff x="1705099" y="2564904"/>
            <a:chExt cx="1800200" cy="1800200"/>
          </a:xfrm>
        </p:grpSpPr>
        <p:sp>
          <p:nvSpPr>
            <p:cNvPr id="9" name="椭圆 8"/>
            <p:cNvSpPr/>
            <p:nvPr/>
          </p:nvSpPr>
          <p:spPr>
            <a:xfrm>
              <a:off x="1705099" y="2564904"/>
              <a:ext cx="1800200" cy="1800200"/>
            </a:xfrm>
            <a:prstGeom prst="ellipse">
              <a:avLst/>
            </a:prstGeom>
            <a:solidFill>
              <a:srgbClr val="1F497D"/>
            </a:solidFill>
            <a:ln>
              <a:noFill/>
            </a:ln>
            <a:effectLst>
              <a:outerShdw blurRad="444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>
                <a:latin typeface="Impact MT Std" pitchFamily="34" charset="0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803050" y="2662855"/>
              <a:ext cx="1604298" cy="1604298"/>
            </a:xfrm>
            <a:prstGeom prst="ellipse">
              <a:avLst/>
            </a:prstGeom>
            <a:blipFill>
              <a:blip r:embed="rId3" cstate="print"/>
              <a:stretch>
                <a:fillRect/>
              </a:stretch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>
                <a:latin typeface="Impact MT Std" pitchFamily="34" charset="0"/>
              </a:endParaRPr>
            </a:p>
          </p:txBody>
        </p:sp>
      </p:grpSp>
      <p:sp>
        <p:nvSpPr>
          <p:cNvPr id="11" name="TextBox 58"/>
          <p:cNvSpPr txBox="1"/>
          <p:nvPr/>
        </p:nvSpPr>
        <p:spPr>
          <a:xfrm>
            <a:off x="5007216" y="1592550"/>
            <a:ext cx="2844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 smtClean="0">
                <a:solidFill>
                  <a:srgbClr val="FFC000"/>
                </a:solidFill>
                <a:latin typeface="Impact MT Std" pitchFamily="34" charset="0"/>
                <a:ea typeface="微软雅黑" panose="020B0503020204020204" pitchFamily="34" charset="-122"/>
              </a:rPr>
              <a:t>UESTC</a:t>
            </a:r>
            <a:endParaRPr lang="zh-CN" altLang="en-US" sz="6000" b="1" dirty="0">
              <a:solidFill>
                <a:srgbClr val="FFC000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 flipH="1">
            <a:off x="3377380" y="2638054"/>
            <a:ext cx="417953" cy="417953"/>
          </a:xfrm>
          <a:prstGeom prst="ellipse">
            <a:avLst/>
          </a:prstGeom>
          <a:solidFill>
            <a:srgbClr val="1F497D"/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 flipH="1">
            <a:off x="4797192" y="2761804"/>
            <a:ext cx="275632" cy="275632"/>
          </a:xfrm>
          <a:prstGeom prst="ellipse">
            <a:avLst/>
          </a:prstGeom>
          <a:solidFill>
            <a:schemeClr val="bg1">
              <a:lumMod val="75000"/>
            </a:schemeClr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 flipH="1">
            <a:off x="2406627" y="2375543"/>
            <a:ext cx="344324" cy="344322"/>
          </a:xfrm>
          <a:prstGeom prst="ellipse">
            <a:avLst/>
          </a:prstGeom>
          <a:solidFill>
            <a:schemeClr val="bg1">
              <a:lumMod val="75000"/>
            </a:schemeClr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 flipH="1">
            <a:off x="8142121" y="2471531"/>
            <a:ext cx="580544" cy="580546"/>
          </a:xfrm>
          <a:prstGeom prst="ellipse">
            <a:avLst/>
          </a:prstGeom>
          <a:solidFill>
            <a:srgbClr val="1F497D"/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 flipH="1">
            <a:off x="4138780" y="2146251"/>
            <a:ext cx="564888" cy="564890"/>
          </a:xfrm>
          <a:prstGeom prst="ellipse">
            <a:avLst/>
          </a:prstGeom>
          <a:solidFill>
            <a:srgbClr val="1F497D"/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 flipH="1">
            <a:off x="8626501" y="2153960"/>
            <a:ext cx="275632" cy="275632"/>
          </a:xfrm>
          <a:prstGeom prst="ellipse">
            <a:avLst/>
          </a:prstGeom>
          <a:solidFill>
            <a:schemeClr val="bg1">
              <a:lumMod val="75000"/>
            </a:schemeClr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 flipH="1">
            <a:off x="7466705" y="3028800"/>
            <a:ext cx="275632" cy="275632"/>
          </a:xfrm>
          <a:prstGeom prst="ellipse">
            <a:avLst/>
          </a:prstGeom>
          <a:solidFill>
            <a:srgbClr val="1F497D"/>
          </a:solidFill>
          <a:ln w="28575" cap="flat">
            <a:solidFill>
              <a:schemeClr val="tx1">
                <a:alpha val="55000"/>
              </a:schemeClr>
            </a:solidFill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 flipH="1">
            <a:off x="9548483" y="2569364"/>
            <a:ext cx="417953" cy="417953"/>
          </a:xfrm>
          <a:prstGeom prst="ellipse">
            <a:avLst/>
          </a:prstGeom>
          <a:solidFill>
            <a:srgbClr val="1F497D"/>
          </a:solidFill>
          <a:ln w="28575" cap="flat">
            <a:noFill/>
            <a:prstDash val="solid"/>
            <a:miter lim="800000"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AFB76-6EC4-4E80-8AD8-B1ABC960B7FD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223080"/>
      </p:ext>
    </p:extLst>
  </p:cSld>
  <p:clrMapOvr>
    <a:masterClrMapping/>
  </p:clrMapOvr>
  <p:transition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650"/>
                            </p:stCondLst>
                            <p:childTnLst>
                              <p:par>
                                <p:cTn id="2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4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6" grpId="0"/>
      <p:bldP spid="16" grpId="1"/>
      <p:bldP spid="11" grpId="0"/>
      <p:bldP spid="12" grpId="0" animBg="1"/>
      <p:bldP spid="13" grpId="0" animBg="1"/>
      <p:bldP spid="15" grpId="0" animBg="1"/>
      <p:bldP spid="17" grpId="0" animBg="1"/>
      <p:bldP spid="18" grpId="0" animBg="1"/>
      <p:bldP spid="20" grpId="0" animBg="1"/>
      <p:bldP spid="21" grpId="0" animBg="1"/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4845199" y="2880748"/>
            <a:ext cx="705678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r>
              <a:rPr lang="en-US" altLang="zh-CN" sz="6000" b="1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Servlet</a:t>
            </a:r>
            <a:r>
              <a:rPr lang="zh-CN" altLang="en-US" sz="6000" b="1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创建和配置</a:t>
            </a:r>
            <a:endParaRPr lang="zh-CN" altLang="en-US" sz="6000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124" name="矩形 10"/>
          <p:cNvSpPr>
            <a:spLocks noChangeArrowheads="1"/>
          </p:cNvSpPr>
          <p:nvPr/>
        </p:nvSpPr>
        <p:spPr bwMode="auto">
          <a:xfrm>
            <a:off x="4917207" y="1944644"/>
            <a:ext cx="1800200" cy="400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US" altLang="zh-CN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Servlet</a:t>
            </a:r>
            <a:r>
              <a:rPr lang="zh-CN" altLang="en-US" sz="2002" dirty="0" smtClean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基础</a:t>
            </a:r>
            <a:endParaRPr lang="zh-CN" altLang="en-US" sz="2002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5061223" y="2381592"/>
            <a:ext cx="4536504" cy="0"/>
          </a:xfrm>
          <a:prstGeom prst="line">
            <a:avLst/>
          </a:prstGeom>
          <a:noFill/>
          <a:ln w="6350" cap="flat" cmpd="sng">
            <a:solidFill>
              <a:srgbClr val="1F497D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2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1676847" y="1384077"/>
            <a:ext cx="3021981" cy="3154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19897" dirty="0">
                <a:solidFill>
                  <a:srgbClr val="1F497D"/>
                </a:solidFill>
                <a:latin typeface="Arial" panose="020B0604020202020204" pitchFamily="34" charset="0"/>
                <a:ea typeface="方正正粗黑简体" panose="02000000000000000000" pitchFamily="2" charset="-122"/>
                <a:sym typeface="Arial" panose="020B0604020202020204" pitchFamily="34" charset="0"/>
              </a:rPr>
              <a:t>01</a:t>
            </a:r>
            <a:endParaRPr lang="zh-CN" altLang="en-US" sz="19897" b="1" dirty="0">
              <a:solidFill>
                <a:srgbClr val="1F497D"/>
              </a:solidFill>
              <a:latin typeface="Arial" panose="020B0604020202020204" pitchFamily="34" charset="0"/>
              <a:ea typeface="方正正粗黑简体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AB3D-B032-45EB-9EB2-F8832423F70B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5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/>
      <p:bldP spid="5125" grpId="0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为什么需要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graphicFrame>
        <p:nvGraphicFramePr>
          <p:cNvPr id="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8803410"/>
              </p:ext>
            </p:extLst>
          </p:nvPr>
        </p:nvGraphicFramePr>
        <p:xfrm>
          <a:off x="7668716" y="2076673"/>
          <a:ext cx="1085850" cy="181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4" r:id="rId4" imgW="1225091" imgH="1962750" progId="Photoshop.Image.7">
                  <p:embed/>
                </p:oleObj>
              </mc:Choice>
              <mc:Fallback>
                <p:oleObj r:id="rId4" imgW="1225091" imgH="1962750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68716" y="2076673"/>
                        <a:ext cx="1085850" cy="1816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1944191" y="1240061"/>
            <a:ext cx="8229600" cy="576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zh-CN" altLang="en-US">
                <a:latin typeface="Arial Narrow" pitchFamily="34" charset="0"/>
              </a:rPr>
              <a:t>使用</a:t>
            </a:r>
            <a:r>
              <a:rPr lang="en-US" altLang="zh-CN">
                <a:latin typeface="Arial Narrow" pitchFamily="34" charset="0"/>
              </a:rPr>
              <a:t>JSP</a:t>
            </a:r>
            <a:r>
              <a:rPr lang="zh-CN" altLang="en-US">
                <a:latin typeface="Arial Narrow" pitchFamily="34" charset="0"/>
              </a:rPr>
              <a:t>技术如何编写服务器动态网页？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1944191" y="1240061"/>
            <a:ext cx="8229600" cy="576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zh-CN" altLang="en-US">
                <a:latin typeface="Arial Narrow" pitchFamily="34" charset="0"/>
              </a:rPr>
              <a:t>在</a:t>
            </a:r>
            <a:r>
              <a:rPr lang="en-US" altLang="zh-CN">
                <a:latin typeface="Arial Narrow" pitchFamily="34" charset="0"/>
              </a:rPr>
              <a:t>JSP</a:t>
            </a:r>
            <a:r>
              <a:rPr lang="zh-CN" altLang="en-US">
                <a:latin typeface="Arial Narrow" pitchFamily="34" charset="0"/>
              </a:rPr>
              <a:t>技术出现之前如何编写服务器动态网页？</a:t>
            </a:r>
          </a:p>
        </p:txBody>
      </p:sp>
      <p:grpSp>
        <p:nvGrpSpPr>
          <p:cNvPr id="9" name="Group 6"/>
          <p:cNvGrpSpPr>
            <a:grpSpLocks noChangeAspect="1"/>
          </p:cNvGrpSpPr>
          <p:nvPr/>
        </p:nvGrpSpPr>
        <p:grpSpPr bwMode="auto">
          <a:xfrm>
            <a:off x="2017216" y="2106836"/>
            <a:ext cx="1582737" cy="1549400"/>
            <a:chOff x="11" y="-111"/>
            <a:chExt cx="1344" cy="1206"/>
          </a:xfrm>
        </p:grpSpPr>
        <p:graphicFrame>
          <p:nvGraphicFramePr>
            <p:cNvPr id="10" name="Object 7"/>
            <p:cNvGraphicFramePr>
              <a:graphicFrameLocks noChangeAspect="1"/>
            </p:cNvGraphicFramePr>
            <p:nvPr/>
          </p:nvGraphicFramePr>
          <p:xfrm>
            <a:off x="11" y="-111"/>
            <a:ext cx="984" cy="10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45" r:id="rId6" imgW="2615873" imgH="2666667" progId="Photoshop.Image.7">
                    <p:embed/>
                  </p:oleObj>
                </mc:Choice>
                <mc:Fallback>
                  <p:oleObj r:id="rId6" imgW="2615873" imgH="2666667" progId="Photoshop.Image.7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" y="-111"/>
                          <a:ext cx="984" cy="10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1" name="Picture 8" descr="TowerCase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" name="Line 9"/>
          <p:cNvSpPr>
            <a:spLocks noChangeShapeType="1"/>
          </p:cNvSpPr>
          <p:nvPr/>
        </p:nvSpPr>
        <p:spPr bwMode="auto">
          <a:xfrm flipV="1">
            <a:off x="3744416" y="2464023"/>
            <a:ext cx="1150937" cy="1588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3899991" y="2105248"/>
            <a:ext cx="7080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请求 </a:t>
            </a:r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>
            <a:off x="3744416" y="3329211"/>
            <a:ext cx="1150937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3887291" y="2897411"/>
            <a:ext cx="79216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响应</a:t>
            </a:r>
          </a:p>
        </p:txBody>
      </p:sp>
      <p:sp>
        <p:nvSpPr>
          <p:cNvPr id="16" name="Rectangle 13"/>
          <p:cNvSpPr>
            <a:spLocks noChangeArrowheads="1"/>
          </p:cNvSpPr>
          <p:nvPr/>
        </p:nvSpPr>
        <p:spPr bwMode="auto">
          <a:xfrm>
            <a:off x="4823916" y="2105248"/>
            <a:ext cx="4176712" cy="3527425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7" name="AutoShape 14"/>
          <p:cNvSpPr>
            <a:spLocks noChangeArrowheads="1"/>
          </p:cNvSpPr>
          <p:nvPr/>
        </p:nvSpPr>
        <p:spPr bwMode="auto">
          <a:xfrm>
            <a:off x="8029078" y="3976911"/>
            <a:ext cx="250825" cy="611187"/>
          </a:xfrm>
          <a:prstGeom prst="downArrow">
            <a:avLst>
              <a:gd name="adj1" fmla="val 50000"/>
              <a:gd name="adj2" fmla="val 60918"/>
            </a:avLst>
          </a:prstGeom>
          <a:gradFill rotWithShape="1">
            <a:gsLst>
              <a:gs pos="0">
                <a:srgbClr val="B563CF"/>
              </a:gs>
              <a:gs pos="100000">
                <a:srgbClr val="FFFFFF"/>
              </a:gs>
            </a:gsLst>
            <a:lin ang="5400000" scaled="1"/>
          </a:gradFill>
          <a:ln w="6350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8" name="AutoShape 15"/>
          <p:cNvSpPr>
            <a:spLocks noChangeArrowheads="1"/>
          </p:cNvSpPr>
          <p:nvPr/>
        </p:nvSpPr>
        <p:spPr bwMode="auto">
          <a:xfrm>
            <a:off x="7640141" y="4697636"/>
            <a:ext cx="1216025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008080"/>
            </a:solidFill>
            <a:round/>
            <a:headEnd/>
            <a:tailEnd/>
          </a:ln>
          <a:effectLst>
            <a:outerShdw dist="99190" dir="3011666" algn="ctr" rotWithShape="0">
              <a:schemeClr val="bg2">
                <a:alpha val="50000"/>
              </a:schemeClr>
            </a:outerShdw>
          </a:effec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JSP </a:t>
            </a:r>
            <a:r>
              <a:rPr lang="zh-CN" altLang="zh-CN" sz="1800">
                <a:latin typeface="Arial" charset="0"/>
                <a:ea typeface="宋体" charset="-122"/>
              </a:rPr>
              <a:t>页面 </a:t>
            </a:r>
          </a:p>
        </p:txBody>
      </p:sp>
      <p:sp>
        <p:nvSpPr>
          <p:cNvPr id="19" name="Text Box 16"/>
          <p:cNvSpPr txBox="1">
            <a:spLocks noChangeArrowheads="1"/>
          </p:cNvSpPr>
          <p:nvPr/>
        </p:nvSpPr>
        <p:spPr bwMode="auto">
          <a:xfrm>
            <a:off x="7416303" y="3970561"/>
            <a:ext cx="79216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运行</a:t>
            </a:r>
          </a:p>
        </p:txBody>
      </p:sp>
      <p:sp>
        <p:nvSpPr>
          <p:cNvPr id="20" name="Text Box 17"/>
          <p:cNvSpPr txBox="1">
            <a:spLocks noChangeArrowheads="1"/>
          </p:cNvSpPr>
          <p:nvPr/>
        </p:nvSpPr>
        <p:spPr bwMode="auto">
          <a:xfrm>
            <a:off x="6695578" y="4546823"/>
            <a:ext cx="79216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执行</a:t>
            </a:r>
          </a:p>
        </p:txBody>
      </p:sp>
      <p:sp>
        <p:nvSpPr>
          <p:cNvPr id="21" name="Oval 18"/>
          <p:cNvSpPr>
            <a:spLocks noChangeArrowheads="1"/>
          </p:cNvSpPr>
          <p:nvPr/>
        </p:nvSpPr>
        <p:spPr bwMode="auto">
          <a:xfrm>
            <a:off x="4896941" y="4769073"/>
            <a:ext cx="1655762" cy="490538"/>
          </a:xfrm>
          <a:prstGeom prst="ellipse">
            <a:avLst/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008080"/>
            </a:solidFill>
            <a:round/>
            <a:headEnd/>
            <a:tailEnd/>
          </a:ln>
          <a:effectLst>
            <a:outerShdw dist="99190" dir="3011666" algn="ctr" rotWithShape="0">
              <a:schemeClr val="bg2">
                <a:alpha val="50000"/>
              </a:schemeClr>
            </a:outerShdw>
          </a:effec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Java</a:t>
            </a:r>
            <a:r>
              <a:rPr lang="zh-CN" altLang="en-US" sz="1800">
                <a:latin typeface="Arial" charset="0"/>
                <a:ea typeface="宋体" charset="-122"/>
              </a:rPr>
              <a:t>代码 </a:t>
            </a:r>
          </a:p>
        </p:txBody>
      </p:sp>
      <p:sp>
        <p:nvSpPr>
          <p:cNvPr id="22" name="AutoShape 19"/>
          <p:cNvSpPr>
            <a:spLocks noChangeArrowheads="1"/>
          </p:cNvSpPr>
          <p:nvPr/>
        </p:nvSpPr>
        <p:spPr bwMode="auto">
          <a:xfrm rot="10800000">
            <a:off x="5616078" y="3724498"/>
            <a:ext cx="250825" cy="755650"/>
          </a:xfrm>
          <a:prstGeom prst="downArrow">
            <a:avLst>
              <a:gd name="adj1" fmla="val 50000"/>
              <a:gd name="adj2" fmla="val 75316"/>
            </a:avLst>
          </a:prstGeom>
          <a:gradFill rotWithShape="1">
            <a:gsLst>
              <a:gs pos="0">
                <a:srgbClr val="B563CF"/>
              </a:gs>
              <a:gs pos="100000">
                <a:srgbClr val="FFFFFF"/>
              </a:gs>
            </a:gsLst>
            <a:lin ang="5400000" scaled="1"/>
          </a:gradFill>
          <a:ln w="6350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3" name="AutoShape 20"/>
          <p:cNvSpPr>
            <a:spLocks noChangeArrowheads="1"/>
          </p:cNvSpPr>
          <p:nvPr/>
        </p:nvSpPr>
        <p:spPr bwMode="auto">
          <a:xfrm>
            <a:off x="4968378" y="3138711"/>
            <a:ext cx="1363663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008080"/>
            </a:solidFill>
            <a:round/>
            <a:headEnd/>
            <a:tailEnd/>
          </a:ln>
          <a:effectLst>
            <a:outerShdw dist="99190" dir="3011666" algn="ctr" rotWithShape="0">
              <a:schemeClr val="bg2">
                <a:alpha val="50000"/>
              </a:schemeClr>
            </a:outerShdw>
          </a:effec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HTML</a:t>
            </a:r>
            <a:r>
              <a:rPr lang="zh-CN" altLang="en-US" sz="1800">
                <a:latin typeface="黑体" pitchFamily="2" charset="-122"/>
                <a:ea typeface="黑体" pitchFamily="2" charset="-122"/>
              </a:rPr>
              <a:t>代码 </a:t>
            </a:r>
          </a:p>
        </p:txBody>
      </p:sp>
      <p:sp>
        <p:nvSpPr>
          <p:cNvPr id="24" name="Text Box 21"/>
          <p:cNvSpPr txBox="1">
            <a:spLocks noChangeArrowheads="1"/>
          </p:cNvSpPr>
          <p:nvPr/>
        </p:nvSpPr>
        <p:spPr bwMode="auto">
          <a:xfrm>
            <a:off x="4968378" y="3897536"/>
            <a:ext cx="79216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生成</a:t>
            </a:r>
          </a:p>
        </p:txBody>
      </p:sp>
      <p:sp>
        <p:nvSpPr>
          <p:cNvPr id="25" name="AutoShape 22"/>
          <p:cNvSpPr>
            <a:spLocks noChangeArrowheads="1"/>
          </p:cNvSpPr>
          <p:nvPr/>
        </p:nvSpPr>
        <p:spPr bwMode="auto">
          <a:xfrm>
            <a:off x="5903416" y="5416773"/>
            <a:ext cx="2011362" cy="765175"/>
          </a:xfrm>
          <a:prstGeom prst="wedgeRoundRectCallout">
            <a:avLst>
              <a:gd name="adj1" fmla="val -33269"/>
              <a:gd name="adj2" fmla="val -90458"/>
              <a:gd name="adj3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FF9900"/>
            </a:solidFill>
            <a:miter lim="800000"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en-US" altLang="zh-CN" sz="1800">
                <a:latin typeface="Arial" charset="0"/>
                <a:ea typeface="黑体" pitchFamily="2" charset="-122"/>
              </a:rPr>
              <a:t>JSP </a:t>
            </a:r>
            <a:r>
              <a:rPr lang="zh-CN" altLang="en-US" sz="1800">
                <a:latin typeface="Arial" charset="0"/>
                <a:ea typeface="黑体" pitchFamily="2" charset="-122"/>
              </a:rPr>
              <a:t>使用 </a:t>
            </a:r>
            <a:r>
              <a:rPr lang="en-US" altLang="zh-CN" sz="1800">
                <a:latin typeface="Arial" charset="0"/>
                <a:ea typeface="黑体" pitchFamily="2" charset="-122"/>
              </a:rPr>
              <a:t>Java</a:t>
            </a:r>
          </a:p>
          <a:p>
            <a:pPr algn="ctr"/>
            <a:r>
              <a:rPr lang="en-US" altLang="zh-CN" sz="1800">
                <a:latin typeface="Arial" charset="0"/>
                <a:ea typeface="黑体" pitchFamily="2" charset="-122"/>
              </a:rPr>
              <a:t> </a:t>
            </a:r>
            <a:r>
              <a:rPr lang="zh-CN" altLang="en-US" sz="1800">
                <a:latin typeface="Arial" charset="0"/>
                <a:ea typeface="黑体" pitchFamily="2" charset="-122"/>
              </a:rPr>
              <a:t>生成动态内容</a:t>
            </a:r>
          </a:p>
        </p:txBody>
      </p:sp>
      <p:sp>
        <p:nvSpPr>
          <p:cNvPr id="26" name="AutoShape 23"/>
          <p:cNvSpPr>
            <a:spLocks noChangeArrowheads="1"/>
          </p:cNvSpPr>
          <p:nvPr/>
        </p:nvSpPr>
        <p:spPr bwMode="auto">
          <a:xfrm rot="2632609">
            <a:off x="6840041" y="3654648"/>
            <a:ext cx="420687" cy="1042988"/>
          </a:xfrm>
          <a:prstGeom prst="downArrow">
            <a:avLst>
              <a:gd name="adj1" fmla="val 30380"/>
              <a:gd name="adj2" fmla="val 46876"/>
            </a:avLst>
          </a:prstGeom>
          <a:gradFill rotWithShape="1">
            <a:gsLst>
              <a:gs pos="0">
                <a:srgbClr val="B563CF"/>
              </a:gs>
              <a:gs pos="100000">
                <a:srgbClr val="FFFFFF"/>
              </a:gs>
            </a:gsLst>
            <a:lin ang="5400000" scaled="1"/>
          </a:gradFill>
          <a:ln w="6350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7" name="Text Box 24"/>
          <p:cNvSpPr txBox="1">
            <a:spLocks noChangeArrowheads="1"/>
          </p:cNvSpPr>
          <p:nvPr/>
        </p:nvSpPr>
        <p:spPr bwMode="auto">
          <a:xfrm rot="18854524">
            <a:off x="6437610" y="3784029"/>
            <a:ext cx="8826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运行</a:t>
            </a:r>
          </a:p>
        </p:txBody>
      </p:sp>
      <p:sp>
        <p:nvSpPr>
          <p:cNvPr id="28" name="AutoShape 25"/>
          <p:cNvSpPr>
            <a:spLocks noChangeArrowheads="1"/>
          </p:cNvSpPr>
          <p:nvPr/>
        </p:nvSpPr>
        <p:spPr bwMode="auto">
          <a:xfrm>
            <a:off x="3599953" y="4122961"/>
            <a:ext cx="1366838" cy="646112"/>
          </a:xfrm>
          <a:prstGeom prst="wedgeRoundRectCallout">
            <a:avLst>
              <a:gd name="adj1" fmla="val 68352"/>
              <a:gd name="adj2" fmla="val 51968"/>
              <a:gd name="adj3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miter lim="800000"/>
            <a:headEnd/>
            <a:tailEnd/>
          </a:ln>
          <a:effectLst>
            <a:outerShdw dist="117088" dir="8363922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/>
            <a:r>
              <a:rPr lang="en-US" altLang="zh-CN" sz="1800">
                <a:latin typeface="Arial" charset="0"/>
                <a:ea typeface="黑体" pitchFamily="2" charset="-122"/>
              </a:rPr>
              <a:t>Servlet</a:t>
            </a:r>
          </a:p>
          <a:p>
            <a:pPr algn="ctr"/>
            <a:r>
              <a:rPr lang="zh-CN" altLang="en-US" sz="1800">
                <a:latin typeface="Arial" charset="0"/>
                <a:ea typeface="黑体" pitchFamily="2" charset="-122"/>
              </a:rPr>
              <a:t>程序</a:t>
            </a:r>
          </a:p>
        </p:txBody>
      </p:sp>
      <p:sp>
        <p:nvSpPr>
          <p:cNvPr id="29" name="AutoShape 26"/>
          <p:cNvSpPr>
            <a:spLocks noChangeArrowheads="1"/>
          </p:cNvSpPr>
          <p:nvPr/>
        </p:nvSpPr>
        <p:spPr bwMode="auto">
          <a:xfrm rot="5400000">
            <a:off x="6913065" y="4626199"/>
            <a:ext cx="250825" cy="755650"/>
          </a:xfrm>
          <a:prstGeom prst="downArrow">
            <a:avLst>
              <a:gd name="adj1" fmla="val 50000"/>
              <a:gd name="adj2" fmla="val 75316"/>
            </a:avLst>
          </a:prstGeom>
          <a:gradFill rotWithShape="1">
            <a:gsLst>
              <a:gs pos="0">
                <a:srgbClr val="B563CF"/>
              </a:gs>
              <a:gs pos="100000">
                <a:srgbClr val="FFFFFF"/>
              </a:gs>
            </a:gsLst>
            <a:lin ang="5400000" scaled="1"/>
          </a:gradFill>
          <a:ln w="6350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243E-F3AA-4985-8CA1-451012D6A87C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8103293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5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00"/>
                            </p:stCondLst>
                            <p:childTnLst>
                              <p:par>
                                <p:cTn id="8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50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  <p:bldP spid="8" grpId="0" autoUpdateAnimBg="0"/>
      <p:bldP spid="12" grpId="0" animBg="1"/>
      <p:bldP spid="13" grpId="0" autoUpdateAnimBg="0"/>
      <p:bldP spid="14" grpId="0" animBg="1"/>
      <p:bldP spid="15" grpId="0" autoUpdateAnimBg="0"/>
      <p:bldP spid="16" grpId="0" animBg="1"/>
      <p:bldP spid="17" grpId="0" animBg="1"/>
      <p:bldP spid="17" grpId="1" animBg="1"/>
      <p:bldP spid="18" grpId="0" animBg="1" autoUpdateAnimBg="0"/>
      <p:bldP spid="18" grpId="1" animBg="1" autoUpdateAnimBg="0"/>
      <p:bldP spid="19" grpId="0" autoUpdateAnimBg="0"/>
      <p:bldP spid="19" grpId="1" autoUpdateAnimBg="0"/>
      <p:bldP spid="20" grpId="0" autoUpdateAnimBg="0"/>
      <p:bldP spid="20" grpId="1" autoUpdateAnimBg="0"/>
      <p:bldP spid="21" grpId="0" bldLvl="0" animBg="1" autoUpdateAnimBg="0"/>
      <p:bldP spid="22" grpId="0" animBg="1"/>
      <p:bldP spid="23" grpId="0" animBg="1" autoUpdateAnimBg="0"/>
      <p:bldP spid="24" grpId="0" autoUpdateAnimBg="0"/>
      <p:bldP spid="25" grpId="0" animBg="1" autoUpdateAnimBg="0"/>
      <p:bldP spid="25" grpId="1" animBg="1" autoUpdateAnimBg="0"/>
      <p:bldP spid="26" grpId="0" animBg="1"/>
      <p:bldP spid="27" grpId="0" autoUpdateAnimBg="0"/>
      <p:bldP spid="28" grpId="0" animBg="1" autoUpdateAnimBg="0"/>
      <p:bldP spid="29" grpId="0" animBg="1"/>
      <p:bldP spid="29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什么是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Servlet2-1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892821" y="1168053"/>
            <a:ext cx="8208962" cy="1008063"/>
          </a:xfrm>
          <a:prstGeom prst="rect">
            <a:avLst/>
          </a:prstGeom>
          <a:noFill/>
          <a:ln w="9525">
            <a:solidFill>
              <a:srgbClr val="639CD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zh-CN" altLang="en-US" dirty="0">
                <a:latin typeface="Arial Narrow" pitchFamily="34" charset="0"/>
              </a:rPr>
              <a:t>定义：</a:t>
            </a:r>
            <a:r>
              <a:rPr lang="en-US" altLang="zh-CN" dirty="0">
                <a:latin typeface="Arial Narrow" pitchFamily="34" charset="0"/>
              </a:rPr>
              <a:t>Servlet </a:t>
            </a:r>
            <a:r>
              <a:rPr lang="zh-CN" altLang="en-US" dirty="0">
                <a:latin typeface="Arial Narrow" pitchFamily="34" charset="0"/>
              </a:rPr>
              <a:t>是一个 </a:t>
            </a:r>
            <a:r>
              <a:rPr lang="en-US" altLang="zh-CN" dirty="0">
                <a:latin typeface="Arial Narrow" pitchFamily="34" charset="0"/>
              </a:rPr>
              <a:t>Java</a:t>
            </a:r>
            <a:r>
              <a:rPr lang="zh-CN" altLang="en-US" dirty="0">
                <a:latin typeface="Arial Narrow" pitchFamily="34" charset="0"/>
              </a:rPr>
              <a:t>程序，是在服务器上</a:t>
            </a:r>
          </a:p>
          <a:p>
            <a:pPr eaLnBrk="1" hangingPunct="1">
              <a:spcBef>
                <a:spcPct val="20000"/>
              </a:spcBef>
            </a:pPr>
            <a:r>
              <a:rPr lang="zh-CN" altLang="en-US" dirty="0">
                <a:latin typeface="Arial Narrow" pitchFamily="34" charset="0"/>
              </a:rPr>
              <a:t>            运行以处理客户端请求并做出响应的程序</a:t>
            </a: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4843983" y="3689003"/>
            <a:ext cx="1439863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5204346" y="3328641"/>
            <a:ext cx="7080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请求</a:t>
            </a:r>
            <a:r>
              <a:rPr lang="zh-CN" altLang="en-US" sz="1800">
                <a:solidFill>
                  <a:schemeClr val="accent2"/>
                </a:solidFill>
                <a:latin typeface="Arial" charset="0"/>
                <a:ea typeface="黑体" pitchFamily="2" charset="-122"/>
              </a:rPr>
              <a:t> </a:t>
            </a: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4843983" y="4552603"/>
            <a:ext cx="1439863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5204346" y="4120803"/>
            <a:ext cx="7921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响应</a:t>
            </a:r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auto">
          <a:xfrm>
            <a:off x="7822133" y="2282478"/>
            <a:ext cx="1706563" cy="693738"/>
          </a:xfrm>
          <a:prstGeom prst="wedgeRoundRectCallout">
            <a:avLst>
              <a:gd name="adj1" fmla="val -47963"/>
              <a:gd name="adj2" fmla="val 90671"/>
              <a:gd name="adj3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6600"/>
            </a:solidFill>
            <a:miter lim="800000"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Servlet</a:t>
            </a:r>
            <a:r>
              <a:rPr lang="en-US" altLang="zh-CN" sz="1800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1800">
                <a:latin typeface="黑体" pitchFamily="2" charset="-122"/>
                <a:ea typeface="黑体" pitchFamily="2" charset="-122"/>
              </a:rPr>
              <a:t>运行于服务器端</a:t>
            </a:r>
          </a:p>
        </p:txBody>
      </p:sp>
      <p:graphicFrame>
        <p:nvGraphicFramePr>
          <p:cNvPr id="1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8019474"/>
              </p:ext>
            </p:extLst>
          </p:nvPr>
        </p:nvGraphicFramePr>
        <p:xfrm>
          <a:off x="6674371" y="3133378"/>
          <a:ext cx="1233487" cy="206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4" r:id="rId4" imgW="1225091" imgH="1962750" progId="Photoshop.Image.7">
                  <p:embed/>
                </p:oleObj>
              </mc:Choice>
              <mc:Fallback>
                <p:oleObj r:id="rId4" imgW="1225091" imgH="1962750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74371" y="3133378"/>
                        <a:ext cx="1233487" cy="2060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2" name="Group 10"/>
          <p:cNvGrpSpPr>
            <a:grpSpLocks noChangeAspect="1"/>
          </p:cNvGrpSpPr>
          <p:nvPr/>
        </p:nvGrpSpPr>
        <p:grpSpPr bwMode="auto">
          <a:xfrm>
            <a:off x="2880246" y="3469928"/>
            <a:ext cx="1531937" cy="1658938"/>
            <a:chOff x="17" y="-54"/>
            <a:chExt cx="1338" cy="1149"/>
          </a:xfrm>
        </p:grpSpPr>
        <p:graphicFrame>
          <p:nvGraphicFramePr>
            <p:cNvPr id="13" name="Object 11"/>
            <p:cNvGraphicFramePr>
              <a:graphicFrameLocks noChangeAspect="1"/>
            </p:cNvGraphicFramePr>
            <p:nvPr/>
          </p:nvGraphicFramePr>
          <p:xfrm>
            <a:off x="17" y="-54"/>
            <a:ext cx="982" cy="10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65" r:id="rId6" imgW="2615873" imgH="2666667" progId="Photoshop.Image.7">
                    <p:embed/>
                  </p:oleObj>
                </mc:Choice>
                <mc:Fallback>
                  <p:oleObj r:id="rId6" imgW="2615873" imgH="2666667" progId="Photoshop.Image.7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" y="-54"/>
                          <a:ext cx="982" cy="10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4" name="Picture 12" descr="TowerCase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" y="91"/>
              <a:ext cx="674" cy="1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0FA3-6A14-4673-959F-E450C1D77932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066744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utoUpdateAnimBg="0"/>
      <p:bldP spid="8" grpId="0" animBg="1"/>
      <p:bldP spid="9" grpId="0" autoUpdateAnimBg="0"/>
      <p:bldP spid="10" grpId="0" animBg="1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什么是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Servlet2-2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16" name="AutoShape 4"/>
          <p:cNvSpPr>
            <a:spLocks noChangeArrowheads="1"/>
          </p:cNvSpPr>
          <p:nvPr/>
        </p:nvSpPr>
        <p:spPr bwMode="auto">
          <a:xfrm>
            <a:off x="2299344" y="1096045"/>
            <a:ext cx="8018463" cy="5229225"/>
          </a:xfrm>
          <a:prstGeom prst="roundRect">
            <a:avLst>
              <a:gd name="adj" fmla="val 6153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java.io.*;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javax.servlet.*;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import</a:t>
            </a:r>
            <a:r>
              <a:rPr lang="en-US" altLang="zh-CN" sz="1800">
                <a:latin typeface="Arial" charset="0"/>
                <a:ea typeface="宋体" charset="-122"/>
              </a:rPr>
              <a:t> javax.servlet.http.*;</a:t>
            </a:r>
          </a:p>
          <a:p>
            <a:pPr eaLnBrk="1" hangingPunct="1"/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class</a:t>
            </a:r>
            <a:r>
              <a:rPr lang="en-US" altLang="zh-CN" sz="1800">
                <a:latin typeface="Arial" charset="0"/>
                <a:ea typeface="宋体" charset="-122"/>
              </a:rPr>
              <a:t> HelloServlet 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extends</a:t>
            </a:r>
            <a:r>
              <a:rPr lang="en-US" altLang="zh-CN" sz="1800">
                <a:latin typeface="Arial" charset="0"/>
                <a:ea typeface="宋体" charset="-122"/>
              </a:rPr>
              <a:t> HttpServlet {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public</a:t>
            </a:r>
            <a:r>
              <a:rPr lang="en-US" altLang="zh-CN" sz="1800">
                <a:latin typeface="Arial" charset="0"/>
                <a:ea typeface="宋体" charset="-122"/>
              </a:rPr>
              <a:t>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void</a:t>
            </a:r>
            <a:r>
              <a:rPr lang="en-US" altLang="zh-CN" sz="1800">
                <a:latin typeface="Arial" charset="0"/>
                <a:ea typeface="宋体" charset="-122"/>
              </a:rPr>
              <a:t> doGet(HttpServletRequest request,   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                HttpServletResponse    response)  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                                </a:t>
            </a:r>
            <a:r>
              <a:rPr lang="en-US" altLang="zh-CN" sz="1800">
                <a:solidFill>
                  <a:srgbClr val="0000FF"/>
                </a:solidFill>
                <a:latin typeface="Arial" charset="0"/>
                <a:ea typeface="宋体" charset="-122"/>
              </a:rPr>
              <a:t>throws</a:t>
            </a:r>
            <a:r>
              <a:rPr lang="en-US" altLang="zh-CN" sz="1800">
                <a:latin typeface="Arial" charset="0"/>
                <a:ea typeface="宋体" charset="-122"/>
              </a:rPr>
              <a:t> ServletException, IOException {	  	response.setContentType("text/html;charset=gb2312");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PrintWriter out = response.getWriter();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out.println("&lt;html&gt;");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out.println("  &lt;head&gt;&lt;title&gt;Servlet&lt;/title&gt;&lt;/head&gt;");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out.println("  &lt;body&gt;");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out.println("</a:t>
            </a:r>
            <a:r>
              <a:rPr lang="zh-CN" altLang="en-US" sz="1800">
                <a:latin typeface="Arial" charset="0"/>
                <a:ea typeface="黑体" pitchFamily="2" charset="-122"/>
              </a:rPr>
              <a:t>你好，欢迎来到</a:t>
            </a:r>
            <a:r>
              <a:rPr lang="en-US" altLang="zh-CN" sz="1800">
                <a:latin typeface="Arial" charset="0"/>
                <a:ea typeface="宋体" charset="-122"/>
              </a:rPr>
              <a:t>Servlet</a:t>
            </a:r>
            <a:r>
              <a:rPr lang="zh-CN" altLang="en-US" sz="1800">
                <a:latin typeface="Arial" charset="0"/>
                <a:ea typeface="黑体" pitchFamily="2" charset="-122"/>
              </a:rPr>
              <a:t>世界</a:t>
            </a:r>
            <a:r>
              <a:rPr lang="en-US" altLang="zh-CN" sz="1800">
                <a:latin typeface="Arial" charset="0"/>
                <a:ea typeface="宋体" charset="-122"/>
              </a:rPr>
              <a:t>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out.println("  &lt;/body&gt;");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out.println("&lt;/html&gt;");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	out.close();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 }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}</a:t>
            </a:r>
          </a:p>
        </p:txBody>
      </p:sp>
      <p:sp>
        <p:nvSpPr>
          <p:cNvPr id="17" name="Rectangle 5"/>
          <p:cNvSpPr>
            <a:spLocks noChangeArrowheads="1"/>
          </p:cNvSpPr>
          <p:nvPr/>
        </p:nvSpPr>
        <p:spPr bwMode="auto">
          <a:xfrm>
            <a:off x="5394969" y="2032670"/>
            <a:ext cx="2233613" cy="358775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8" name="Rectangle 6"/>
          <p:cNvSpPr>
            <a:spLocks noChangeArrowheads="1"/>
          </p:cNvSpPr>
          <p:nvPr/>
        </p:nvSpPr>
        <p:spPr bwMode="auto">
          <a:xfrm>
            <a:off x="3307407" y="3185195"/>
            <a:ext cx="6192837" cy="252095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9" name="AutoShape 7"/>
          <p:cNvSpPr>
            <a:spLocks noChangeArrowheads="1"/>
          </p:cNvSpPr>
          <p:nvPr/>
        </p:nvSpPr>
        <p:spPr bwMode="auto">
          <a:xfrm>
            <a:off x="7914332" y="2023145"/>
            <a:ext cx="2379662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继承</a:t>
            </a:r>
            <a:r>
              <a:rPr lang="en-US" altLang="zh-CN" sz="1800">
                <a:latin typeface="Arial" charset="0"/>
                <a:ea typeface="黑体" pitchFamily="2" charset="-122"/>
              </a:rPr>
              <a:t>HttpServlet</a:t>
            </a:r>
            <a:r>
              <a:rPr lang="zh-CN" altLang="en-US" sz="1800">
                <a:latin typeface="Arial" charset="0"/>
                <a:ea typeface="黑体" pitchFamily="2" charset="-122"/>
              </a:rPr>
              <a:t>类</a:t>
            </a:r>
          </a:p>
        </p:txBody>
      </p:sp>
      <p:sp>
        <p:nvSpPr>
          <p:cNvPr id="20" name="AutoShape 8"/>
          <p:cNvSpPr>
            <a:spLocks noChangeArrowheads="1"/>
          </p:cNvSpPr>
          <p:nvPr/>
        </p:nvSpPr>
        <p:spPr bwMode="auto">
          <a:xfrm>
            <a:off x="6850707" y="5010820"/>
            <a:ext cx="3368675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Servlet</a:t>
            </a:r>
            <a:r>
              <a:rPr lang="zh-CN" altLang="en-US" sz="1800">
                <a:latin typeface="Arial" charset="0"/>
                <a:ea typeface="黑体" pitchFamily="2" charset="-122"/>
              </a:rPr>
              <a:t>输出</a:t>
            </a:r>
            <a:r>
              <a:rPr lang="en-US" altLang="zh-CN" sz="1800">
                <a:latin typeface="Arial" charset="0"/>
                <a:ea typeface="黑体" pitchFamily="2" charset="-122"/>
              </a:rPr>
              <a:t>HTML</a:t>
            </a:r>
            <a:r>
              <a:rPr lang="zh-CN" altLang="en-US" sz="1800">
                <a:latin typeface="Arial" charset="0"/>
                <a:ea typeface="黑体" pitchFamily="2" charset="-122"/>
              </a:rPr>
              <a:t>标签和内容</a:t>
            </a:r>
          </a:p>
        </p:txBody>
      </p:sp>
      <p:sp>
        <p:nvSpPr>
          <p:cNvPr id="21" name="AutoShape 9"/>
          <p:cNvSpPr>
            <a:spLocks/>
          </p:cNvSpPr>
          <p:nvPr/>
        </p:nvSpPr>
        <p:spPr bwMode="auto">
          <a:xfrm>
            <a:off x="2227907" y="1384970"/>
            <a:ext cx="215900" cy="647700"/>
          </a:xfrm>
          <a:prstGeom prst="leftBrace">
            <a:avLst>
              <a:gd name="adj1" fmla="val 25000"/>
              <a:gd name="adj2" fmla="val 50000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2" name="AutoShape 10"/>
          <p:cNvSpPr>
            <a:spLocks/>
          </p:cNvSpPr>
          <p:nvPr/>
        </p:nvSpPr>
        <p:spPr bwMode="auto">
          <a:xfrm>
            <a:off x="2227907" y="2535907"/>
            <a:ext cx="287337" cy="504825"/>
          </a:xfrm>
          <a:prstGeom prst="leftBrace">
            <a:avLst>
              <a:gd name="adj1" fmla="val 14641"/>
              <a:gd name="adj2" fmla="val 50000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3" name="Text Box 11"/>
          <p:cNvSpPr txBox="1">
            <a:spLocks noChangeArrowheads="1"/>
          </p:cNvSpPr>
          <p:nvPr/>
        </p:nvSpPr>
        <p:spPr bwMode="auto">
          <a:xfrm>
            <a:off x="1424632" y="1384970"/>
            <a:ext cx="87471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导入所</a:t>
            </a:r>
          </a:p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需的包</a:t>
            </a:r>
          </a:p>
        </p:txBody>
      </p:sp>
      <p:sp>
        <p:nvSpPr>
          <p:cNvPr id="24" name="Text Box 12"/>
          <p:cNvSpPr txBox="1">
            <a:spLocks noChangeArrowheads="1"/>
          </p:cNvSpPr>
          <p:nvPr/>
        </p:nvSpPr>
        <p:spPr bwMode="auto">
          <a:xfrm>
            <a:off x="1362719" y="2470820"/>
            <a:ext cx="1006475" cy="915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处理请</a:t>
            </a:r>
          </a:p>
          <a:p>
            <a:pPr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求的方法</a:t>
            </a:r>
          </a:p>
        </p:txBody>
      </p:sp>
      <p:sp>
        <p:nvSpPr>
          <p:cNvPr id="25" name="AutoShape 13"/>
          <p:cNvSpPr>
            <a:spLocks/>
          </p:cNvSpPr>
          <p:nvPr/>
        </p:nvSpPr>
        <p:spPr bwMode="auto">
          <a:xfrm>
            <a:off x="2299344" y="3185195"/>
            <a:ext cx="144463" cy="2447925"/>
          </a:xfrm>
          <a:prstGeom prst="leftBrace">
            <a:avLst>
              <a:gd name="adj1" fmla="val 141208"/>
              <a:gd name="adj2" fmla="val 50000"/>
            </a:avLst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6" name="Text Box 14"/>
          <p:cNvSpPr txBox="1">
            <a:spLocks noChangeArrowheads="1"/>
          </p:cNvSpPr>
          <p:nvPr/>
        </p:nvSpPr>
        <p:spPr bwMode="auto">
          <a:xfrm>
            <a:off x="1362719" y="3924970"/>
            <a:ext cx="1012825" cy="915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将数据</a:t>
            </a:r>
          </a:p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发送给</a:t>
            </a:r>
          </a:p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客户端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9CA7-8EC9-4BAD-AB75-23C08CEE5501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847280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 autoUpdateAnimBg="0"/>
      <p:bldP spid="20" grpId="0" animBg="1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与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JSP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的关系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2181672" y="1096045"/>
            <a:ext cx="8229600" cy="1079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mtClean="0"/>
              <a:t>Servlet</a:t>
            </a:r>
            <a:r>
              <a:rPr lang="zh-CN" altLang="en-US" smtClean="0"/>
              <a:t>与</a:t>
            </a:r>
            <a:r>
              <a:rPr lang="en-US" altLang="zh-CN" smtClean="0"/>
              <a:t>JSP</a:t>
            </a:r>
            <a:r>
              <a:rPr lang="zh-CN" altLang="en-US" smtClean="0"/>
              <a:t>之间的关系</a:t>
            </a:r>
          </a:p>
          <a:p>
            <a:pPr lvl="1" fontAlgn="auto">
              <a:spcAft>
                <a:spcPts val="0"/>
              </a:spcAft>
            </a:pPr>
            <a:r>
              <a:rPr lang="en-US" altLang="zh-CN" smtClean="0"/>
              <a:t>JSP</a:t>
            </a:r>
            <a:r>
              <a:rPr lang="zh-CN" altLang="en-US" smtClean="0"/>
              <a:t>在服务器上转译的文件</a:t>
            </a:r>
          </a:p>
          <a:p>
            <a:pPr fontAlgn="auto">
              <a:spcAft>
                <a:spcPts val="0"/>
              </a:spcAft>
              <a:buFontTx/>
              <a:buNone/>
            </a:pPr>
            <a:endParaRPr lang="zh-CN" altLang="en-US" smtClean="0"/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6331397" y="2456533"/>
            <a:ext cx="4059237" cy="3225800"/>
          </a:xfrm>
          <a:prstGeom prst="roundRect">
            <a:avLst>
              <a:gd name="adj" fmla="val 5667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out.write("&lt;html&gt;\r\n");</a:t>
            </a:r>
            <a:endParaRPr lang="zh-CN" altLang="zh-CN" sz="1800">
              <a:latin typeface="Arial" charset="0"/>
              <a:ea typeface="宋体" charset="-122"/>
            </a:endParaRPr>
          </a:p>
          <a:p>
            <a:pPr eaLnBrk="1" hangingPunct="1"/>
            <a:endParaRPr lang="en-US" altLang="zh-CN" sz="1800">
              <a:latin typeface="Arial" charset="0"/>
              <a:ea typeface="宋体" charset="-122"/>
            </a:endParaRP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out.write("  &lt;head&gt;\r\n");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out.write("    &lt;title&gt;MyJsp.jsp&lt;/title&gt;\r\n");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out.write("  &lt;/head&gt;\r\n");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out.write("  &lt;body&gt;\r\n");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out.write(" This is my JSP page. &lt;br&gt;\r\n");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out.write("  &lt;/body&gt;\r\n");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out.write("&lt;/html&gt;\r\n");</a:t>
            </a:r>
            <a:r>
              <a:rPr lang="zh-CN" altLang="zh-CN" sz="1800">
                <a:latin typeface="Arial" charset="0"/>
                <a:ea typeface="宋体" charset="-122"/>
              </a:rPr>
              <a:t> </a:t>
            </a:r>
          </a:p>
        </p:txBody>
      </p:sp>
      <p:sp>
        <p:nvSpPr>
          <p:cNvPr id="8" name="AutoShape 5"/>
          <p:cNvSpPr>
            <a:spLocks noChangeArrowheads="1"/>
          </p:cNvSpPr>
          <p:nvPr/>
        </p:nvSpPr>
        <p:spPr bwMode="auto">
          <a:xfrm>
            <a:off x="1680022" y="2473995"/>
            <a:ext cx="4389437" cy="3214688"/>
          </a:xfrm>
          <a:prstGeom prst="roundRect">
            <a:avLst>
              <a:gd name="adj" fmla="val 5014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&lt;%@ page contentType="text/html;charset=gbk" %&gt;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&lt;html&gt;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&lt;head&gt;  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&lt;title&gt;MyJsp&lt;/title&gt;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&lt;/head&gt;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&lt;body&gt;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  This is my JSP page. &lt;br&gt;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  &lt;/body&gt;  </a:t>
            </a:r>
          </a:p>
          <a:p>
            <a:pPr eaLnBrk="1" hangingPunct="1"/>
            <a:r>
              <a:rPr lang="en-US" altLang="zh-CN" sz="1800">
                <a:latin typeface="Arial" charset="0"/>
                <a:ea typeface="宋体" charset="-122"/>
              </a:rPr>
              <a:t>&lt;/html&gt;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3267522" y="1953295"/>
            <a:ext cx="1289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宋体" charset="-122"/>
              </a:rPr>
              <a:t>MyJsp.jsp</a:t>
            </a: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6402834" y="1816770"/>
            <a:ext cx="30511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en-US" altLang="zh-CN" sz="1800">
                <a:latin typeface="Arial" charset="0"/>
                <a:ea typeface="宋体" charset="-122"/>
              </a:rPr>
              <a:t>MyJsp_jsp.java</a:t>
            </a:r>
          </a:p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  <a:cs typeface="Arial" charset="0"/>
              </a:rPr>
              <a:t>（</a:t>
            </a:r>
            <a:r>
              <a:rPr lang="en-US" altLang="zh-CN" sz="1800">
                <a:latin typeface="Arial" charset="0"/>
                <a:ea typeface="宋体" charset="-122"/>
              </a:rPr>
              <a:t>.jsp</a:t>
            </a:r>
            <a:r>
              <a:rPr lang="zh-CN" altLang="en-US" sz="1800">
                <a:latin typeface="Arial" charset="0"/>
                <a:ea typeface="黑体" pitchFamily="2" charset="-122"/>
              </a:rPr>
              <a:t>转译后的</a:t>
            </a:r>
            <a:r>
              <a:rPr lang="en-US" altLang="zh-CN" sz="1800">
                <a:latin typeface="Arial" charset="0"/>
                <a:ea typeface="黑体" pitchFamily="2" charset="-122"/>
              </a:rPr>
              <a:t>.</a:t>
            </a:r>
            <a:r>
              <a:rPr lang="en-US" altLang="zh-CN" sz="1800">
                <a:latin typeface="Arial" charset="0"/>
                <a:ea typeface="宋体" charset="-122"/>
              </a:rPr>
              <a:t>java</a:t>
            </a:r>
            <a:r>
              <a:rPr lang="zh-CN" altLang="en-US" sz="1800">
                <a:latin typeface="Arial" charset="0"/>
                <a:ea typeface="黑体" pitchFamily="2" charset="-122"/>
              </a:rPr>
              <a:t>文件</a:t>
            </a:r>
            <a:r>
              <a:rPr lang="zh-CN" altLang="en-US" sz="1800">
                <a:latin typeface="Arial" charset="0"/>
                <a:ea typeface="宋体" charset="-122"/>
              </a:rPr>
              <a:t>）</a:t>
            </a:r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6401247" y="2535908"/>
            <a:ext cx="3844925" cy="3095625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2" name="AutoShape 9"/>
          <p:cNvSpPr>
            <a:spLocks noChangeArrowheads="1"/>
          </p:cNvSpPr>
          <p:nvPr/>
        </p:nvSpPr>
        <p:spPr bwMode="auto">
          <a:xfrm>
            <a:off x="5272534" y="3940845"/>
            <a:ext cx="1084263" cy="592138"/>
          </a:xfrm>
          <a:prstGeom prst="rightArrow">
            <a:avLst>
              <a:gd name="adj1" fmla="val 46898"/>
              <a:gd name="adj2" fmla="val 92377"/>
            </a:avLst>
          </a:prstGeom>
          <a:gradFill rotWithShape="1">
            <a:gsLst>
              <a:gs pos="0">
                <a:srgbClr val="B563CF"/>
              </a:gs>
              <a:gs pos="100000">
                <a:srgbClr val="FFFFFF"/>
              </a:gs>
            </a:gsLst>
            <a:lin ang="5400000" scaled="1"/>
          </a:gradFill>
          <a:ln w="6350">
            <a:solidFill>
              <a:srgbClr val="80008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endParaRPr lang="zh-CN" altLang="en-US" sz="1800">
              <a:latin typeface="Arial" charset="0"/>
              <a:ea typeface="宋体" charset="-122"/>
            </a:endParaRPr>
          </a:p>
        </p:txBody>
      </p:sp>
      <p:sp>
        <p:nvSpPr>
          <p:cNvPr id="13" name="AutoShape 10"/>
          <p:cNvSpPr>
            <a:spLocks noChangeArrowheads="1"/>
          </p:cNvSpPr>
          <p:nvPr/>
        </p:nvSpPr>
        <p:spPr bwMode="auto">
          <a:xfrm>
            <a:off x="3116709" y="3194720"/>
            <a:ext cx="2940050" cy="70961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JSP</a:t>
            </a:r>
            <a:r>
              <a:rPr lang="zh-CN" altLang="en-US" sz="1800">
                <a:latin typeface="Arial" charset="0"/>
                <a:ea typeface="黑体" pitchFamily="2" charset="-122"/>
              </a:rPr>
              <a:t>转译后的</a:t>
            </a:r>
            <a:r>
              <a:rPr lang="en-US" altLang="zh-CN" sz="1800">
                <a:latin typeface="Arial" charset="0"/>
                <a:ea typeface="黑体" pitchFamily="2" charset="-122"/>
              </a:rPr>
              <a:t>.java</a:t>
            </a:r>
            <a:r>
              <a:rPr lang="zh-CN" altLang="en-US" sz="1800">
                <a:latin typeface="Arial" charset="0"/>
                <a:ea typeface="黑体" pitchFamily="2" charset="-122"/>
              </a:rPr>
              <a:t>文件与</a:t>
            </a:r>
            <a:r>
              <a:rPr lang="en-US" altLang="zh-CN" sz="1800">
                <a:latin typeface="Arial" charset="0"/>
                <a:ea typeface="黑体" pitchFamily="2" charset="-122"/>
              </a:rPr>
              <a:t>Servlet</a:t>
            </a:r>
            <a:r>
              <a:rPr lang="zh-CN" altLang="en-US" sz="1800">
                <a:latin typeface="Arial" charset="0"/>
                <a:ea typeface="黑体" pitchFamily="2" charset="-122"/>
              </a:rPr>
              <a:t>的处理方式一样</a:t>
            </a:r>
          </a:p>
        </p:txBody>
      </p:sp>
      <p:sp>
        <p:nvSpPr>
          <p:cNvPr id="14" name="AutoShape 11"/>
          <p:cNvSpPr>
            <a:spLocks noChangeArrowheads="1"/>
          </p:cNvSpPr>
          <p:nvPr/>
        </p:nvSpPr>
        <p:spPr bwMode="auto">
          <a:xfrm>
            <a:off x="3105597" y="4625058"/>
            <a:ext cx="2892425" cy="4064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 algn="ctr">
            <a:solidFill>
              <a:srgbClr val="FF9900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anchorCtr="1"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>
                <a:latin typeface="Arial" charset="0"/>
                <a:ea typeface="黑体" pitchFamily="2" charset="-122"/>
              </a:rPr>
              <a:t>Servlet</a:t>
            </a:r>
            <a:r>
              <a:rPr lang="zh-CN" altLang="en-US" sz="1800">
                <a:latin typeface="Arial" charset="0"/>
                <a:ea typeface="黑体" pitchFamily="2" charset="-122"/>
              </a:rPr>
              <a:t>是</a:t>
            </a:r>
            <a:r>
              <a:rPr lang="en-US" altLang="zh-CN" sz="1800">
                <a:latin typeface="Arial" charset="0"/>
                <a:ea typeface="黑体" pitchFamily="2" charset="-122"/>
              </a:rPr>
              <a:t>JSP</a:t>
            </a:r>
            <a:r>
              <a:rPr lang="zh-CN" altLang="en-US" sz="1800">
                <a:latin typeface="Arial" charset="0"/>
                <a:ea typeface="黑体" pitchFamily="2" charset="-122"/>
              </a:rPr>
              <a:t>技术的基础</a:t>
            </a:r>
          </a:p>
        </p:txBody>
      </p:sp>
      <p:sp>
        <p:nvSpPr>
          <p:cNvPr id="15" name="AutoShape 12"/>
          <p:cNvSpPr>
            <a:spLocks noChangeArrowheads="1"/>
          </p:cNvSpPr>
          <p:nvPr/>
        </p:nvSpPr>
        <p:spPr bwMode="auto">
          <a:xfrm>
            <a:off x="3261172" y="5775995"/>
            <a:ext cx="5472112" cy="6477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dirty="0">
                <a:latin typeface="Arial" charset="0"/>
                <a:ea typeface="宋体" charset="-122"/>
              </a:rPr>
              <a:t> </a:t>
            </a:r>
            <a:r>
              <a:rPr lang="zh-CN" altLang="en-US" sz="1800" dirty="0" smtClean="0">
                <a:latin typeface="Arial" charset="0"/>
                <a:ea typeface="黑体" pitchFamily="2" charset="-122"/>
              </a:rPr>
              <a:t>演示</a:t>
            </a:r>
            <a:r>
              <a:rPr lang="zh-CN" altLang="en-US" sz="1800" dirty="0" smtClean="0">
                <a:latin typeface="Arial" charset="0"/>
                <a:ea typeface="宋体" charset="-122"/>
              </a:rPr>
              <a:t>：</a:t>
            </a:r>
            <a:r>
              <a:rPr lang="en-US" altLang="zh-CN" sz="1800" dirty="0">
                <a:latin typeface="Arial" charset="0"/>
                <a:ea typeface="宋体" charset="-122"/>
              </a:rPr>
              <a:t>Tomcat</a:t>
            </a:r>
            <a:r>
              <a:rPr lang="zh-CN" altLang="en-US" sz="1800" dirty="0">
                <a:latin typeface="Arial" charset="0"/>
                <a:ea typeface="黑体" pitchFamily="2" charset="-122"/>
                <a:cs typeface="Arial" charset="0"/>
              </a:rPr>
              <a:t>下</a:t>
            </a:r>
            <a:r>
              <a:rPr lang="en-US" altLang="zh-CN" sz="1800" dirty="0">
                <a:latin typeface="Arial" charset="0"/>
                <a:ea typeface="宋体" charset="-122"/>
              </a:rPr>
              <a:t>MyJsp_jsp.java</a:t>
            </a:r>
            <a:endParaRPr lang="en-US" altLang="zh-CN" sz="1800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563B2-F8A5-4E4D-B9E1-C4DD349BEB1C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382608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utoUpdateAnimBg="0"/>
      <p:bldP spid="8" grpId="0" animBg="1" autoUpdateAnimBg="0"/>
      <p:bldP spid="9" grpId="0" autoUpdateAnimBg="0"/>
      <p:bldP spid="10" grpId="0" autoUpdateAnimBg="0"/>
      <p:bldP spid="11" grpId="0" animBg="1"/>
      <p:bldP spid="12" grpId="0" animBg="1" autoUpdateAnimBg="0"/>
      <p:bldP spid="12" grpId="1" animBg="1" autoUpdateAnimBg="0"/>
      <p:bldP spid="13" grpId="0" animBg="1" autoUpdateAnimBg="0"/>
      <p:bldP spid="14" grpId="0" animBg="1" autoUpdateAnimBg="0"/>
      <p:bldP spid="15" grpId="0" animBg="1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的配置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2017018" y="952029"/>
            <a:ext cx="8229600" cy="5327650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dirty="0" smtClean="0"/>
              <a:t> 在</a:t>
            </a:r>
            <a:r>
              <a:rPr lang="en-GB" altLang="zh-CN" dirty="0" smtClean="0"/>
              <a:t>web.xml</a:t>
            </a:r>
            <a:r>
              <a:rPr lang="zh-CN" altLang="en-US" dirty="0" smtClean="0"/>
              <a:t>文件中配置</a:t>
            </a:r>
            <a:r>
              <a:rPr lang="en-GB" altLang="zh-CN" dirty="0" smtClean="0"/>
              <a:t>Servlet</a:t>
            </a:r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  <a:p>
            <a:pPr fontAlgn="auto">
              <a:spcAft>
                <a:spcPts val="0"/>
              </a:spcAft>
            </a:pPr>
            <a:endParaRPr lang="en-GB" altLang="zh-CN" dirty="0" smtClean="0"/>
          </a:p>
          <a:p>
            <a:pPr marL="0" indent="0" fontAlgn="auto">
              <a:spcAft>
                <a:spcPts val="0"/>
              </a:spcAft>
              <a:buNone/>
            </a:pPr>
            <a:endParaRPr lang="en-GB" altLang="zh-CN" dirty="0"/>
          </a:p>
          <a:p>
            <a:pPr marL="0" indent="0" fontAlgn="auto">
              <a:spcAft>
                <a:spcPts val="0"/>
              </a:spcAft>
              <a:buNone/>
            </a:pPr>
            <a:endParaRPr lang="en-GB" altLang="zh-CN" dirty="0" smtClean="0"/>
          </a:p>
          <a:p>
            <a:pPr fontAlgn="auto">
              <a:spcAft>
                <a:spcPts val="0"/>
              </a:spcAft>
            </a:pPr>
            <a:r>
              <a:rPr lang="zh-CN" altLang="en-US" dirty="0" smtClean="0"/>
              <a:t>如何访问</a:t>
            </a:r>
            <a:r>
              <a:rPr lang="en-GB" altLang="zh-CN" dirty="0" smtClean="0"/>
              <a:t>Servlet</a:t>
            </a:r>
          </a:p>
          <a:p>
            <a:pPr fontAlgn="auto">
              <a:spcAft>
                <a:spcPts val="0"/>
              </a:spcAft>
              <a:buFontTx/>
              <a:buNone/>
            </a:pPr>
            <a:endParaRPr lang="en-GB" altLang="zh-CN" dirty="0" smtClean="0"/>
          </a:p>
          <a:p>
            <a:pPr lvl="1" fontAlgn="auto">
              <a:spcAft>
                <a:spcPts val="0"/>
              </a:spcAft>
            </a:pPr>
            <a:endParaRPr lang="zh-CN" altLang="en-US" dirty="0" smtClean="0"/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1948756" y="1773238"/>
            <a:ext cx="7808912" cy="3225800"/>
          </a:xfrm>
          <a:prstGeom prst="roundRect">
            <a:avLst>
              <a:gd name="adj" fmla="val 5662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0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&lt;web-app&gt;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&lt;servlet&gt;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&lt;servlet-name&gt; </a:t>
            </a:r>
            <a:r>
              <a:rPr lang="en-US" altLang="zh-CN" sz="1800" dirty="0" err="1">
                <a:latin typeface="Arial" charset="0"/>
                <a:ea typeface="宋体" charset="-122"/>
              </a:rPr>
              <a:t>HelloServlet</a:t>
            </a:r>
            <a:r>
              <a:rPr lang="en-US" altLang="zh-CN" sz="1800" dirty="0">
                <a:latin typeface="Arial" charset="0"/>
                <a:ea typeface="宋体" charset="-122"/>
              </a:rPr>
              <a:t> &lt;/servlet-name&gt;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&lt;servlet-class&gt; </a:t>
            </a:r>
            <a:r>
              <a:rPr lang="en-US" altLang="zh-CN" sz="1800" dirty="0" err="1" smtClean="0">
                <a:latin typeface="Arial" charset="0"/>
                <a:ea typeface="宋体" charset="-122"/>
              </a:rPr>
              <a:t>com.demo.HelloServlet</a:t>
            </a:r>
            <a:r>
              <a:rPr lang="en-US" altLang="zh-CN" sz="1800" dirty="0" smtClean="0">
                <a:latin typeface="Arial" charset="0"/>
                <a:ea typeface="宋体" charset="-122"/>
              </a:rPr>
              <a:t> </a:t>
            </a:r>
            <a:r>
              <a:rPr lang="en-US" altLang="zh-CN" sz="1800" dirty="0">
                <a:latin typeface="Arial" charset="0"/>
                <a:ea typeface="宋体" charset="-122"/>
              </a:rPr>
              <a:t>&lt;/servlet-class&gt;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&lt;/servlet&gt;</a:t>
            </a:r>
          </a:p>
          <a:p>
            <a:pPr lvl="1" eaLnBrk="1" hangingPunct="1"/>
            <a:endParaRPr lang="en-US" altLang="zh-CN" sz="1800" dirty="0">
              <a:latin typeface="Arial" charset="0"/>
              <a:ea typeface="宋体" charset="-122"/>
            </a:endParaRP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&lt;servlet-mapping&gt;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&lt;servlet-name&gt; </a:t>
            </a:r>
            <a:r>
              <a:rPr lang="en-US" altLang="zh-CN" sz="1800" dirty="0" err="1">
                <a:latin typeface="Arial" charset="0"/>
                <a:ea typeface="宋体" charset="-122"/>
              </a:rPr>
              <a:t>HelloServlet</a:t>
            </a:r>
            <a:r>
              <a:rPr lang="en-US" altLang="zh-CN" sz="1800" dirty="0">
                <a:latin typeface="Arial" charset="0"/>
                <a:ea typeface="宋体" charset="-122"/>
              </a:rPr>
              <a:t> &lt;/servlet-name&gt;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    &lt;</a:t>
            </a:r>
            <a:r>
              <a:rPr lang="en-US" altLang="zh-CN" sz="1800" dirty="0" err="1">
                <a:latin typeface="Arial" charset="0"/>
                <a:ea typeface="宋体" charset="-122"/>
              </a:rPr>
              <a:t>url</a:t>
            </a:r>
            <a:r>
              <a:rPr lang="en-US" altLang="zh-CN" sz="1800" dirty="0">
                <a:latin typeface="Arial" charset="0"/>
                <a:ea typeface="宋体" charset="-122"/>
              </a:rPr>
              <a:t>-pattern&gt; /</a:t>
            </a:r>
            <a:r>
              <a:rPr lang="en-US" altLang="zh-CN" sz="1800" dirty="0" err="1">
                <a:latin typeface="Arial" charset="0"/>
                <a:ea typeface="宋体" charset="-122"/>
              </a:rPr>
              <a:t>HelloServlet</a:t>
            </a:r>
            <a:r>
              <a:rPr lang="en-US" altLang="zh-CN" sz="1800" dirty="0">
                <a:latin typeface="Arial" charset="0"/>
                <a:ea typeface="宋体" charset="-122"/>
              </a:rPr>
              <a:t> &lt;/</a:t>
            </a:r>
            <a:r>
              <a:rPr lang="en-US" altLang="zh-CN" sz="1800" dirty="0" err="1">
                <a:latin typeface="Arial" charset="0"/>
                <a:ea typeface="宋体" charset="-122"/>
              </a:rPr>
              <a:t>url</a:t>
            </a:r>
            <a:r>
              <a:rPr lang="en-US" altLang="zh-CN" sz="1800" dirty="0">
                <a:latin typeface="Arial" charset="0"/>
                <a:ea typeface="宋体" charset="-122"/>
              </a:rPr>
              <a:t>-pattern&gt;</a:t>
            </a:r>
          </a:p>
          <a:p>
            <a:pPr lvl="1"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&lt;/servlet-mapping&gt;</a:t>
            </a:r>
          </a:p>
          <a:p>
            <a:pPr eaLnBrk="1" hangingPunct="1"/>
            <a:r>
              <a:rPr lang="en-US" altLang="zh-CN" sz="1800" dirty="0">
                <a:latin typeface="Arial" charset="0"/>
                <a:ea typeface="宋体" charset="-122"/>
              </a:rPr>
              <a:t>&lt;/web-app&gt;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4557018" y="2420938"/>
            <a:ext cx="1368425" cy="28733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4485581" y="3789363"/>
            <a:ext cx="1439862" cy="28733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4917381" y="3117850"/>
            <a:ext cx="2028825" cy="382588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两个名称必须相同</a:t>
            </a:r>
          </a:p>
        </p:txBody>
      </p:sp>
      <p:sp>
        <p:nvSpPr>
          <p:cNvPr id="11" name="AutoShape 8"/>
          <p:cNvSpPr>
            <a:spLocks noChangeArrowheads="1"/>
          </p:cNvSpPr>
          <p:nvPr/>
        </p:nvSpPr>
        <p:spPr bwMode="auto">
          <a:xfrm>
            <a:off x="5422206" y="1858963"/>
            <a:ext cx="3425825" cy="38258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为了方便使用</a:t>
            </a:r>
            <a:r>
              <a:rPr lang="en-US" altLang="zh-CN" sz="1800">
                <a:latin typeface="Arial" charset="0"/>
                <a:ea typeface="黑体" pitchFamily="2" charset="-122"/>
              </a:rPr>
              <a:t>Servlet</a:t>
            </a:r>
            <a:r>
              <a:rPr lang="zh-CN" altLang="en-US" sz="1800">
                <a:latin typeface="Arial" charset="0"/>
                <a:ea typeface="黑体" pitchFamily="2" charset="-122"/>
              </a:rPr>
              <a:t>，取个别名</a:t>
            </a:r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4485581" y="2708275"/>
            <a:ext cx="3384550" cy="287338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3" name="AutoShape 10"/>
          <p:cNvSpPr>
            <a:spLocks noChangeArrowheads="1"/>
          </p:cNvSpPr>
          <p:nvPr/>
        </p:nvSpPr>
        <p:spPr bwMode="auto">
          <a:xfrm>
            <a:off x="7447856" y="3117850"/>
            <a:ext cx="1933575" cy="382588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完整的包名</a:t>
            </a:r>
            <a:r>
              <a:rPr lang="en-US" altLang="zh-CN" sz="1800">
                <a:latin typeface="Arial" charset="0"/>
                <a:ea typeface="黑体" pitchFamily="2" charset="-122"/>
              </a:rPr>
              <a:t>+</a:t>
            </a:r>
            <a:r>
              <a:rPr lang="zh-CN" altLang="en-US" sz="1800">
                <a:latin typeface="Arial" charset="0"/>
                <a:ea typeface="黑体" pitchFamily="2" charset="-122"/>
              </a:rPr>
              <a:t>类名</a:t>
            </a:r>
          </a:p>
        </p:txBody>
      </p:sp>
      <p:sp>
        <p:nvSpPr>
          <p:cNvPr id="14" name="Rectangle 11"/>
          <p:cNvSpPr>
            <a:spLocks noChangeArrowheads="1"/>
          </p:cNvSpPr>
          <p:nvPr/>
        </p:nvSpPr>
        <p:spPr bwMode="auto">
          <a:xfrm>
            <a:off x="4271268" y="4076700"/>
            <a:ext cx="1438275" cy="287338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15" name="AutoShape 12"/>
          <p:cNvSpPr>
            <a:spLocks noChangeArrowheads="1"/>
          </p:cNvSpPr>
          <p:nvPr/>
        </p:nvSpPr>
        <p:spPr bwMode="auto">
          <a:xfrm>
            <a:off x="6138168" y="4437063"/>
            <a:ext cx="2740025" cy="38258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访问</a:t>
            </a:r>
            <a:r>
              <a:rPr lang="en-US" altLang="zh-CN" sz="1800">
                <a:latin typeface="Arial" charset="0"/>
                <a:ea typeface="黑体" pitchFamily="2" charset="-122"/>
              </a:rPr>
              <a:t>Servlet</a:t>
            </a:r>
            <a:r>
              <a:rPr lang="zh-CN" altLang="en-US" sz="1800">
                <a:latin typeface="Arial" charset="0"/>
                <a:ea typeface="黑体" pitchFamily="2" charset="-122"/>
              </a:rPr>
              <a:t>的</a:t>
            </a:r>
            <a:r>
              <a:rPr lang="en-US" altLang="zh-CN" sz="1800">
                <a:latin typeface="Arial" charset="0"/>
                <a:ea typeface="黑体" pitchFamily="2" charset="-122"/>
              </a:rPr>
              <a:t>URL</a:t>
            </a:r>
          </a:p>
        </p:txBody>
      </p:sp>
      <p:pic>
        <p:nvPicPr>
          <p:cNvPr id="16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556" y="5661025"/>
            <a:ext cx="7343775" cy="9874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未知"/>
          <p:cNvSpPr>
            <a:spLocks/>
          </p:cNvSpPr>
          <p:nvPr/>
        </p:nvSpPr>
        <p:spPr bwMode="auto">
          <a:xfrm rot="13364700">
            <a:off x="4911031" y="4965700"/>
            <a:ext cx="2447925" cy="642938"/>
          </a:xfrm>
          <a:custGeom>
            <a:avLst/>
            <a:gdLst>
              <a:gd name="T0" fmla="*/ 2147483647 w 730"/>
              <a:gd name="T1" fmla="*/ 2147483647 h 457"/>
              <a:gd name="T2" fmla="*/ 2147483647 w 730"/>
              <a:gd name="T3" fmla="*/ 2147483647 h 457"/>
              <a:gd name="T4" fmla="*/ 2147483647 w 730"/>
              <a:gd name="T5" fmla="*/ 2147483647 h 457"/>
              <a:gd name="T6" fmla="*/ 2147483647 w 730"/>
              <a:gd name="T7" fmla="*/ 2147483647 h 457"/>
              <a:gd name="T8" fmla="*/ 2147483647 w 730"/>
              <a:gd name="T9" fmla="*/ 2147483647 h 457"/>
              <a:gd name="T10" fmla="*/ 2147483647 w 730"/>
              <a:gd name="T11" fmla="*/ 2147483647 h 457"/>
              <a:gd name="T12" fmla="*/ 2147483647 w 730"/>
              <a:gd name="T13" fmla="*/ 2147483647 h 457"/>
              <a:gd name="T14" fmla="*/ 2147483647 w 730"/>
              <a:gd name="T15" fmla="*/ 2147483647 h 457"/>
              <a:gd name="T16" fmla="*/ 2147483647 w 730"/>
              <a:gd name="T17" fmla="*/ 2147483647 h 457"/>
              <a:gd name="T18" fmla="*/ 2147483647 w 730"/>
              <a:gd name="T19" fmla="*/ 2147483647 h 457"/>
              <a:gd name="T20" fmla="*/ 2147483647 w 730"/>
              <a:gd name="T21" fmla="*/ 2147483647 h 457"/>
              <a:gd name="T22" fmla="*/ 2147483647 w 730"/>
              <a:gd name="T23" fmla="*/ 2147483647 h 457"/>
              <a:gd name="T24" fmla="*/ 2147483647 w 730"/>
              <a:gd name="T25" fmla="*/ 2147483647 h 457"/>
              <a:gd name="T26" fmla="*/ 2147483647 w 730"/>
              <a:gd name="T27" fmla="*/ 2147483647 h 457"/>
              <a:gd name="T28" fmla="*/ 2147483647 w 730"/>
              <a:gd name="T29" fmla="*/ 2147483647 h 457"/>
              <a:gd name="T30" fmla="*/ 2147483647 w 730"/>
              <a:gd name="T31" fmla="*/ 2147483647 h 457"/>
              <a:gd name="T32" fmla="*/ 2147483647 w 730"/>
              <a:gd name="T33" fmla="*/ 2147483647 h 457"/>
              <a:gd name="T34" fmla="*/ 2147483647 w 730"/>
              <a:gd name="T35" fmla="*/ 2147483647 h 457"/>
              <a:gd name="T36" fmla="*/ 2147483647 w 730"/>
              <a:gd name="T37" fmla="*/ 2147483647 h 457"/>
              <a:gd name="T38" fmla="*/ 2147483647 w 730"/>
              <a:gd name="T39" fmla="*/ 2147483647 h 457"/>
              <a:gd name="T40" fmla="*/ 2147483647 w 730"/>
              <a:gd name="T41" fmla="*/ 2147483647 h 457"/>
              <a:gd name="T42" fmla="*/ 2147483647 w 730"/>
              <a:gd name="T43" fmla="*/ 2147483647 h 457"/>
              <a:gd name="T44" fmla="*/ 2147483647 w 730"/>
              <a:gd name="T45" fmla="*/ 2147483647 h 457"/>
              <a:gd name="T46" fmla="*/ 2147483647 w 730"/>
              <a:gd name="T47" fmla="*/ 2147483647 h 457"/>
              <a:gd name="T48" fmla="*/ 2147483647 w 730"/>
              <a:gd name="T49" fmla="*/ 2147483647 h 457"/>
              <a:gd name="T50" fmla="*/ 2147483647 w 730"/>
              <a:gd name="T51" fmla="*/ 2147483647 h 457"/>
              <a:gd name="T52" fmla="*/ 2147483647 w 730"/>
              <a:gd name="T53" fmla="*/ 2147483647 h 457"/>
              <a:gd name="T54" fmla="*/ 2147483647 w 730"/>
              <a:gd name="T55" fmla="*/ 2147483647 h 457"/>
              <a:gd name="T56" fmla="*/ 0 w 730"/>
              <a:gd name="T57" fmla="*/ 2147483647 h 457"/>
              <a:gd name="T58" fmla="*/ 2147483647 w 730"/>
              <a:gd name="T59" fmla="*/ 2147483647 h 457"/>
              <a:gd name="T60" fmla="*/ 2147483647 w 730"/>
              <a:gd name="T61" fmla="*/ 2147483647 h 457"/>
              <a:gd name="T62" fmla="*/ 2147483647 w 730"/>
              <a:gd name="T63" fmla="*/ 2147483647 h 457"/>
              <a:gd name="T64" fmla="*/ 2147483647 w 730"/>
              <a:gd name="T65" fmla="*/ 0 h 457"/>
              <a:gd name="T66" fmla="*/ 2147483647 w 730"/>
              <a:gd name="T67" fmla="*/ 2147483647 h 457"/>
              <a:gd name="T68" fmla="*/ 2147483647 w 730"/>
              <a:gd name="T69" fmla="*/ 2147483647 h 457"/>
              <a:gd name="T70" fmla="*/ 2147483647 w 730"/>
              <a:gd name="T71" fmla="*/ 2147483647 h 457"/>
              <a:gd name="T72" fmla="*/ 2147483647 w 730"/>
              <a:gd name="T73" fmla="*/ 2147483647 h 457"/>
              <a:gd name="T74" fmla="*/ 2147483647 w 730"/>
              <a:gd name="T75" fmla="*/ 2147483647 h 457"/>
              <a:gd name="T76" fmla="*/ 2147483647 w 730"/>
              <a:gd name="T77" fmla="*/ 2147483647 h 457"/>
              <a:gd name="T78" fmla="*/ 2147483647 w 730"/>
              <a:gd name="T79" fmla="*/ 2147483647 h 457"/>
              <a:gd name="T80" fmla="*/ 2147483647 w 730"/>
              <a:gd name="T81" fmla="*/ 2147483647 h 457"/>
              <a:gd name="T82" fmla="*/ 2147483647 w 730"/>
              <a:gd name="T83" fmla="*/ 2147483647 h 457"/>
              <a:gd name="T84" fmla="*/ 2147483647 w 730"/>
              <a:gd name="T85" fmla="*/ 2147483647 h 457"/>
              <a:gd name="T86" fmla="*/ 2147483647 w 730"/>
              <a:gd name="T87" fmla="*/ 2147483647 h 457"/>
              <a:gd name="T88" fmla="*/ 2147483647 w 730"/>
              <a:gd name="T89" fmla="*/ 2147483647 h 457"/>
              <a:gd name="T90" fmla="*/ 2147483647 w 730"/>
              <a:gd name="T91" fmla="*/ 2147483647 h 457"/>
              <a:gd name="T92" fmla="*/ 2147483647 w 730"/>
              <a:gd name="T93" fmla="*/ 2147483647 h 457"/>
              <a:gd name="T94" fmla="*/ 2147483647 w 730"/>
              <a:gd name="T95" fmla="*/ 2147483647 h 457"/>
              <a:gd name="T96" fmla="*/ 2147483647 w 730"/>
              <a:gd name="T97" fmla="*/ 2147483647 h 457"/>
              <a:gd name="T98" fmla="*/ 2147483647 w 730"/>
              <a:gd name="T99" fmla="*/ 2147483647 h 457"/>
              <a:gd name="T100" fmla="*/ 2147483647 w 730"/>
              <a:gd name="T101" fmla="*/ 2147483647 h 457"/>
              <a:gd name="T102" fmla="*/ 2147483647 w 730"/>
              <a:gd name="T103" fmla="*/ 2147483647 h 457"/>
              <a:gd name="T104" fmla="*/ 2147483647 w 730"/>
              <a:gd name="T105" fmla="*/ 2147483647 h 457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730" h="457">
                <a:moveTo>
                  <a:pt x="729" y="277"/>
                </a:moveTo>
                <a:lnTo>
                  <a:pt x="453" y="456"/>
                </a:lnTo>
                <a:lnTo>
                  <a:pt x="454" y="370"/>
                </a:lnTo>
                <a:lnTo>
                  <a:pt x="443" y="370"/>
                </a:lnTo>
                <a:lnTo>
                  <a:pt x="431" y="370"/>
                </a:lnTo>
                <a:lnTo>
                  <a:pt x="420" y="370"/>
                </a:lnTo>
                <a:lnTo>
                  <a:pt x="408" y="370"/>
                </a:lnTo>
                <a:lnTo>
                  <a:pt x="395" y="370"/>
                </a:lnTo>
                <a:lnTo>
                  <a:pt x="384" y="370"/>
                </a:lnTo>
                <a:lnTo>
                  <a:pt x="370" y="370"/>
                </a:lnTo>
                <a:lnTo>
                  <a:pt x="358" y="370"/>
                </a:lnTo>
                <a:lnTo>
                  <a:pt x="345" y="370"/>
                </a:lnTo>
                <a:lnTo>
                  <a:pt x="333" y="370"/>
                </a:lnTo>
                <a:lnTo>
                  <a:pt x="320" y="370"/>
                </a:lnTo>
                <a:lnTo>
                  <a:pt x="308" y="370"/>
                </a:lnTo>
                <a:lnTo>
                  <a:pt x="295" y="369"/>
                </a:lnTo>
                <a:lnTo>
                  <a:pt x="283" y="369"/>
                </a:lnTo>
                <a:lnTo>
                  <a:pt x="259" y="366"/>
                </a:lnTo>
                <a:lnTo>
                  <a:pt x="218" y="360"/>
                </a:lnTo>
                <a:lnTo>
                  <a:pt x="180" y="350"/>
                </a:lnTo>
                <a:lnTo>
                  <a:pt x="145" y="336"/>
                </a:lnTo>
                <a:lnTo>
                  <a:pt x="114" y="319"/>
                </a:lnTo>
                <a:lnTo>
                  <a:pt x="86" y="299"/>
                </a:lnTo>
                <a:lnTo>
                  <a:pt x="61" y="277"/>
                </a:lnTo>
                <a:lnTo>
                  <a:pt x="41" y="252"/>
                </a:lnTo>
                <a:lnTo>
                  <a:pt x="24" y="227"/>
                </a:lnTo>
                <a:lnTo>
                  <a:pt x="11" y="200"/>
                </a:lnTo>
                <a:lnTo>
                  <a:pt x="4" y="171"/>
                </a:lnTo>
                <a:lnTo>
                  <a:pt x="0" y="142"/>
                </a:lnTo>
                <a:lnTo>
                  <a:pt x="1" y="114"/>
                </a:lnTo>
                <a:lnTo>
                  <a:pt x="8" y="84"/>
                </a:lnTo>
                <a:lnTo>
                  <a:pt x="19" y="55"/>
                </a:lnTo>
                <a:lnTo>
                  <a:pt x="56" y="0"/>
                </a:lnTo>
                <a:lnTo>
                  <a:pt x="45" y="12"/>
                </a:lnTo>
                <a:lnTo>
                  <a:pt x="30" y="36"/>
                </a:lnTo>
                <a:lnTo>
                  <a:pt x="23" y="60"/>
                </a:lnTo>
                <a:lnTo>
                  <a:pt x="25" y="81"/>
                </a:lnTo>
                <a:lnTo>
                  <a:pt x="30" y="91"/>
                </a:lnTo>
                <a:lnTo>
                  <a:pt x="43" y="110"/>
                </a:lnTo>
                <a:lnTo>
                  <a:pt x="63" y="127"/>
                </a:lnTo>
                <a:lnTo>
                  <a:pt x="88" y="144"/>
                </a:lnTo>
                <a:lnTo>
                  <a:pt x="119" y="156"/>
                </a:lnTo>
                <a:lnTo>
                  <a:pt x="136" y="162"/>
                </a:lnTo>
                <a:lnTo>
                  <a:pt x="174" y="174"/>
                </a:lnTo>
                <a:lnTo>
                  <a:pt x="213" y="181"/>
                </a:lnTo>
                <a:lnTo>
                  <a:pt x="255" y="187"/>
                </a:lnTo>
                <a:lnTo>
                  <a:pt x="278" y="190"/>
                </a:lnTo>
                <a:lnTo>
                  <a:pt x="323" y="192"/>
                </a:lnTo>
                <a:lnTo>
                  <a:pt x="366" y="192"/>
                </a:lnTo>
                <a:lnTo>
                  <a:pt x="410" y="190"/>
                </a:lnTo>
                <a:lnTo>
                  <a:pt x="454" y="184"/>
                </a:lnTo>
                <a:lnTo>
                  <a:pt x="453" y="95"/>
                </a:lnTo>
                <a:lnTo>
                  <a:pt x="729" y="277"/>
                </a:lnTo>
              </a:path>
            </a:pathLst>
          </a:custGeom>
          <a:gradFill rotWithShape="1">
            <a:gsLst>
              <a:gs pos="0">
                <a:srgbClr val="B563CF"/>
              </a:gs>
              <a:gs pos="100000">
                <a:srgbClr val="FFFFFF"/>
              </a:gs>
            </a:gsLst>
            <a:lin ang="5400000" scaled="1"/>
          </a:gradFill>
          <a:ln w="9525" cap="flat" cmpd="sng">
            <a:solidFill>
              <a:srgbClr val="800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" name="未知"/>
          <p:cNvSpPr>
            <a:spLocks/>
          </p:cNvSpPr>
          <p:nvPr/>
        </p:nvSpPr>
        <p:spPr bwMode="auto">
          <a:xfrm rot="8102793" flipH="1">
            <a:off x="4893568" y="3371850"/>
            <a:ext cx="1655763" cy="388938"/>
          </a:xfrm>
          <a:custGeom>
            <a:avLst/>
            <a:gdLst>
              <a:gd name="T0" fmla="*/ 2147483647 w 730"/>
              <a:gd name="T1" fmla="*/ 2147483647 h 457"/>
              <a:gd name="T2" fmla="*/ 2147483647 w 730"/>
              <a:gd name="T3" fmla="*/ 2147483647 h 457"/>
              <a:gd name="T4" fmla="*/ 2147483647 w 730"/>
              <a:gd name="T5" fmla="*/ 2147483647 h 457"/>
              <a:gd name="T6" fmla="*/ 2147483647 w 730"/>
              <a:gd name="T7" fmla="*/ 2147483647 h 457"/>
              <a:gd name="T8" fmla="*/ 2147483647 w 730"/>
              <a:gd name="T9" fmla="*/ 2147483647 h 457"/>
              <a:gd name="T10" fmla="*/ 2147483647 w 730"/>
              <a:gd name="T11" fmla="*/ 2147483647 h 457"/>
              <a:gd name="T12" fmla="*/ 2147483647 w 730"/>
              <a:gd name="T13" fmla="*/ 2147483647 h 457"/>
              <a:gd name="T14" fmla="*/ 2147483647 w 730"/>
              <a:gd name="T15" fmla="*/ 2147483647 h 457"/>
              <a:gd name="T16" fmla="*/ 2147483647 w 730"/>
              <a:gd name="T17" fmla="*/ 2147483647 h 457"/>
              <a:gd name="T18" fmla="*/ 2147483647 w 730"/>
              <a:gd name="T19" fmla="*/ 2147483647 h 457"/>
              <a:gd name="T20" fmla="*/ 2147483647 w 730"/>
              <a:gd name="T21" fmla="*/ 2147483647 h 457"/>
              <a:gd name="T22" fmla="*/ 2147483647 w 730"/>
              <a:gd name="T23" fmla="*/ 2147483647 h 457"/>
              <a:gd name="T24" fmla="*/ 2147483647 w 730"/>
              <a:gd name="T25" fmla="*/ 2147483647 h 457"/>
              <a:gd name="T26" fmla="*/ 2147483647 w 730"/>
              <a:gd name="T27" fmla="*/ 2147483647 h 457"/>
              <a:gd name="T28" fmla="*/ 2147483647 w 730"/>
              <a:gd name="T29" fmla="*/ 2147483647 h 457"/>
              <a:gd name="T30" fmla="*/ 2147483647 w 730"/>
              <a:gd name="T31" fmla="*/ 2147483647 h 457"/>
              <a:gd name="T32" fmla="*/ 2147483647 w 730"/>
              <a:gd name="T33" fmla="*/ 2147483647 h 457"/>
              <a:gd name="T34" fmla="*/ 2147483647 w 730"/>
              <a:gd name="T35" fmla="*/ 2147483647 h 457"/>
              <a:gd name="T36" fmla="*/ 2147483647 w 730"/>
              <a:gd name="T37" fmla="*/ 2147483647 h 457"/>
              <a:gd name="T38" fmla="*/ 2147483647 w 730"/>
              <a:gd name="T39" fmla="*/ 2147483647 h 457"/>
              <a:gd name="T40" fmla="*/ 2147483647 w 730"/>
              <a:gd name="T41" fmla="*/ 2147483647 h 457"/>
              <a:gd name="T42" fmla="*/ 2147483647 w 730"/>
              <a:gd name="T43" fmla="*/ 2147483647 h 457"/>
              <a:gd name="T44" fmla="*/ 2147483647 w 730"/>
              <a:gd name="T45" fmla="*/ 2147483647 h 457"/>
              <a:gd name="T46" fmla="*/ 2147483647 w 730"/>
              <a:gd name="T47" fmla="*/ 2147483647 h 457"/>
              <a:gd name="T48" fmla="*/ 2147483647 w 730"/>
              <a:gd name="T49" fmla="*/ 2147483647 h 457"/>
              <a:gd name="T50" fmla="*/ 2147483647 w 730"/>
              <a:gd name="T51" fmla="*/ 2147483647 h 457"/>
              <a:gd name="T52" fmla="*/ 2147483647 w 730"/>
              <a:gd name="T53" fmla="*/ 2147483647 h 457"/>
              <a:gd name="T54" fmla="*/ 2147483647 w 730"/>
              <a:gd name="T55" fmla="*/ 2147483647 h 457"/>
              <a:gd name="T56" fmla="*/ 0 w 730"/>
              <a:gd name="T57" fmla="*/ 2147483647 h 457"/>
              <a:gd name="T58" fmla="*/ 2147483647 w 730"/>
              <a:gd name="T59" fmla="*/ 2147483647 h 457"/>
              <a:gd name="T60" fmla="*/ 2147483647 w 730"/>
              <a:gd name="T61" fmla="*/ 2147483647 h 457"/>
              <a:gd name="T62" fmla="*/ 2147483647 w 730"/>
              <a:gd name="T63" fmla="*/ 2147483647 h 457"/>
              <a:gd name="T64" fmla="*/ 2147483647 w 730"/>
              <a:gd name="T65" fmla="*/ 0 h 457"/>
              <a:gd name="T66" fmla="*/ 2147483647 w 730"/>
              <a:gd name="T67" fmla="*/ 2147483647 h 457"/>
              <a:gd name="T68" fmla="*/ 2147483647 w 730"/>
              <a:gd name="T69" fmla="*/ 2147483647 h 457"/>
              <a:gd name="T70" fmla="*/ 2147483647 w 730"/>
              <a:gd name="T71" fmla="*/ 2147483647 h 457"/>
              <a:gd name="T72" fmla="*/ 2147483647 w 730"/>
              <a:gd name="T73" fmla="*/ 2147483647 h 457"/>
              <a:gd name="T74" fmla="*/ 2147483647 w 730"/>
              <a:gd name="T75" fmla="*/ 2147483647 h 457"/>
              <a:gd name="T76" fmla="*/ 2147483647 w 730"/>
              <a:gd name="T77" fmla="*/ 2147483647 h 457"/>
              <a:gd name="T78" fmla="*/ 2147483647 w 730"/>
              <a:gd name="T79" fmla="*/ 2147483647 h 457"/>
              <a:gd name="T80" fmla="*/ 2147483647 w 730"/>
              <a:gd name="T81" fmla="*/ 2147483647 h 457"/>
              <a:gd name="T82" fmla="*/ 2147483647 w 730"/>
              <a:gd name="T83" fmla="*/ 2147483647 h 457"/>
              <a:gd name="T84" fmla="*/ 2147483647 w 730"/>
              <a:gd name="T85" fmla="*/ 2147483647 h 457"/>
              <a:gd name="T86" fmla="*/ 2147483647 w 730"/>
              <a:gd name="T87" fmla="*/ 2147483647 h 457"/>
              <a:gd name="T88" fmla="*/ 2147483647 w 730"/>
              <a:gd name="T89" fmla="*/ 2147483647 h 457"/>
              <a:gd name="T90" fmla="*/ 2147483647 w 730"/>
              <a:gd name="T91" fmla="*/ 2147483647 h 457"/>
              <a:gd name="T92" fmla="*/ 2147483647 w 730"/>
              <a:gd name="T93" fmla="*/ 2147483647 h 457"/>
              <a:gd name="T94" fmla="*/ 2147483647 w 730"/>
              <a:gd name="T95" fmla="*/ 2147483647 h 457"/>
              <a:gd name="T96" fmla="*/ 2147483647 w 730"/>
              <a:gd name="T97" fmla="*/ 2147483647 h 457"/>
              <a:gd name="T98" fmla="*/ 2147483647 w 730"/>
              <a:gd name="T99" fmla="*/ 2147483647 h 457"/>
              <a:gd name="T100" fmla="*/ 2147483647 w 730"/>
              <a:gd name="T101" fmla="*/ 2147483647 h 457"/>
              <a:gd name="T102" fmla="*/ 2147483647 w 730"/>
              <a:gd name="T103" fmla="*/ 2147483647 h 457"/>
              <a:gd name="T104" fmla="*/ 2147483647 w 730"/>
              <a:gd name="T105" fmla="*/ 2147483647 h 457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730" h="457">
                <a:moveTo>
                  <a:pt x="729" y="277"/>
                </a:moveTo>
                <a:lnTo>
                  <a:pt x="453" y="456"/>
                </a:lnTo>
                <a:lnTo>
                  <a:pt x="454" y="370"/>
                </a:lnTo>
                <a:lnTo>
                  <a:pt x="443" y="370"/>
                </a:lnTo>
                <a:lnTo>
                  <a:pt x="431" y="370"/>
                </a:lnTo>
                <a:lnTo>
                  <a:pt x="420" y="370"/>
                </a:lnTo>
                <a:lnTo>
                  <a:pt x="408" y="370"/>
                </a:lnTo>
                <a:lnTo>
                  <a:pt x="395" y="370"/>
                </a:lnTo>
                <a:lnTo>
                  <a:pt x="384" y="370"/>
                </a:lnTo>
                <a:lnTo>
                  <a:pt x="370" y="370"/>
                </a:lnTo>
                <a:lnTo>
                  <a:pt x="358" y="370"/>
                </a:lnTo>
                <a:lnTo>
                  <a:pt x="345" y="370"/>
                </a:lnTo>
                <a:lnTo>
                  <a:pt x="333" y="370"/>
                </a:lnTo>
                <a:lnTo>
                  <a:pt x="320" y="370"/>
                </a:lnTo>
                <a:lnTo>
                  <a:pt x="308" y="370"/>
                </a:lnTo>
                <a:lnTo>
                  <a:pt x="295" y="369"/>
                </a:lnTo>
                <a:lnTo>
                  <a:pt x="283" y="369"/>
                </a:lnTo>
                <a:lnTo>
                  <a:pt x="259" y="366"/>
                </a:lnTo>
                <a:lnTo>
                  <a:pt x="218" y="360"/>
                </a:lnTo>
                <a:lnTo>
                  <a:pt x="180" y="350"/>
                </a:lnTo>
                <a:lnTo>
                  <a:pt x="145" y="336"/>
                </a:lnTo>
                <a:lnTo>
                  <a:pt x="114" y="319"/>
                </a:lnTo>
                <a:lnTo>
                  <a:pt x="86" y="299"/>
                </a:lnTo>
                <a:lnTo>
                  <a:pt x="61" y="277"/>
                </a:lnTo>
                <a:lnTo>
                  <a:pt x="41" y="252"/>
                </a:lnTo>
                <a:lnTo>
                  <a:pt x="24" y="227"/>
                </a:lnTo>
                <a:lnTo>
                  <a:pt x="11" y="200"/>
                </a:lnTo>
                <a:lnTo>
                  <a:pt x="4" y="171"/>
                </a:lnTo>
                <a:lnTo>
                  <a:pt x="0" y="142"/>
                </a:lnTo>
                <a:lnTo>
                  <a:pt x="1" y="114"/>
                </a:lnTo>
                <a:lnTo>
                  <a:pt x="8" y="84"/>
                </a:lnTo>
                <a:lnTo>
                  <a:pt x="19" y="55"/>
                </a:lnTo>
                <a:lnTo>
                  <a:pt x="56" y="0"/>
                </a:lnTo>
                <a:lnTo>
                  <a:pt x="45" y="12"/>
                </a:lnTo>
                <a:lnTo>
                  <a:pt x="30" y="36"/>
                </a:lnTo>
                <a:lnTo>
                  <a:pt x="23" y="60"/>
                </a:lnTo>
                <a:lnTo>
                  <a:pt x="25" y="81"/>
                </a:lnTo>
                <a:lnTo>
                  <a:pt x="30" y="91"/>
                </a:lnTo>
                <a:lnTo>
                  <a:pt x="43" y="110"/>
                </a:lnTo>
                <a:lnTo>
                  <a:pt x="63" y="127"/>
                </a:lnTo>
                <a:lnTo>
                  <a:pt x="88" y="144"/>
                </a:lnTo>
                <a:lnTo>
                  <a:pt x="119" y="156"/>
                </a:lnTo>
                <a:lnTo>
                  <a:pt x="136" y="162"/>
                </a:lnTo>
                <a:lnTo>
                  <a:pt x="174" y="174"/>
                </a:lnTo>
                <a:lnTo>
                  <a:pt x="213" y="181"/>
                </a:lnTo>
                <a:lnTo>
                  <a:pt x="255" y="187"/>
                </a:lnTo>
                <a:lnTo>
                  <a:pt x="278" y="190"/>
                </a:lnTo>
                <a:lnTo>
                  <a:pt x="323" y="192"/>
                </a:lnTo>
                <a:lnTo>
                  <a:pt x="366" y="192"/>
                </a:lnTo>
                <a:lnTo>
                  <a:pt x="410" y="190"/>
                </a:lnTo>
                <a:lnTo>
                  <a:pt x="454" y="184"/>
                </a:lnTo>
                <a:lnTo>
                  <a:pt x="453" y="95"/>
                </a:lnTo>
                <a:lnTo>
                  <a:pt x="729" y="277"/>
                </a:lnTo>
              </a:path>
            </a:pathLst>
          </a:custGeom>
          <a:gradFill rotWithShape="1">
            <a:gsLst>
              <a:gs pos="0">
                <a:srgbClr val="B563CF"/>
              </a:gs>
              <a:gs pos="100000">
                <a:srgbClr val="FFFFFF"/>
              </a:gs>
            </a:gsLst>
            <a:lin ang="5400000" scaled="1"/>
          </a:gradFill>
          <a:ln w="9525" cap="flat" cmpd="sng">
            <a:solidFill>
              <a:srgbClr val="800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" name="Oval 16"/>
          <p:cNvSpPr>
            <a:spLocks noChangeArrowheads="1"/>
          </p:cNvSpPr>
          <p:nvPr/>
        </p:nvSpPr>
        <p:spPr bwMode="auto">
          <a:xfrm>
            <a:off x="5493643" y="6264275"/>
            <a:ext cx="1368425" cy="47783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endParaRPr lang="zh-CN" altLang="en-US"/>
          </a:p>
        </p:txBody>
      </p:sp>
      <p:sp>
        <p:nvSpPr>
          <p:cNvPr id="20" name="AutoShape 8"/>
          <p:cNvSpPr>
            <a:spLocks noChangeArrowheads="1"/>
          </p:cNvSpPr>
          <p:nvPr/>
        </p:nvSpPr>
        <p:spPr bwMode="auto">
          <a:xfrm>
            <a:off x="7508180" y="880021"/>
            <a:ext cx="3425825" cy="79216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99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F9900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defRPr>
            </a:lvl9pPr>
          </a:lstStyle>
          <a:p>
            <a:pPr algn="ctr" eaLnBrk="1" hangingPunct="1"/>
            <a:r>
              <a:rPr lang="zh-CN" altLang="en-US" sz="1800">
                <a:latin typeface="Arial" charset="0"/>
                <a:ea typeface="黑体" pitchFamily="2" charset="-122"/>
              </a:rPr>
              <a:t>也可以通过注解实现映射：</a:t>
            </a:r>
            <a:endParaRPr lang="en-US" altLang="zh-CN" sz="1800">
              <a:latin typeface="Arial" charset="0"/>
              <a:ea typeface="黑体" pitchFamily="2" charset="-122"/>
            </a:endParaRPr>
          </a:p>
          <a:p>
            <a:pPr algn="ctr" eaLnBrk="1" hangingPunct="1"/>
            <a:r>
              <a:rPr lang="en-US" altLang="zh-CN" sz="1800"/>
              <a:t>@WebServlet("/hello")</a:t>
            </a:r>
            <a:endParaRPr lang="zh-CN" altLang="en-US" sz="1800">
              <a:latin typeface="Arial" charset="0"/>
              <a:ea typeface="黑体" pitchFamily="2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E0206-47B1-4449-BCD7-AAC1DD366F84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9510313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 autoUpdateAnimBg="0"/>
      <p:bldP spid="11" grpId="0" animBg="1" autoUpdateAnimBg="0"/>
      <p:bldP spid="12" grpId="0" animBg="1"/>
      <p:bldP spid="13" grpId="0" animBg="1" autoUpdateAnimBg="0"/>
      <p:bldP spid="14" grpId="0" animBg="1"/>
      <p:bldP spid="15" grpId="0" animBg="1" autoUpdateAnimBg="0"/>
      <p:bldP spid="17" grpId="0" animBg="1"/>
      <p:bldP spid="18" grpId="0" animBg="1"/>
      <p:bldP spid="19" grpId="0" animBg="1"/>
      <p:bldP spid="20" grpId="0" animBg="1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2" name="直接连接符 241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 flipH="1">
            <a:off x="153594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CxnSpPr/>
          <p:nvPr/>
        </p:nvCxnSpPr>
        <p:spPr>
          <a:xfrm>
            <a:off x="8222496" y="670160"/>
            <a:ext cx="2445504" cy="0"/>
          </a:xfrm>
          <a:prstGeom prst="line">
            <a:avLst/>
          </a:prstGeom>
          <a:ln w="3175">
            <a:solidFill>
              <a:srgbClr val="1F497D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副标题 2" descr="e7d195523061f1c0c7fdb8e83abb5dcf03375f2c8b662a4106267E0752567F7A4243849C9E2D773FC6511ADD776D3461389E8BB5BAFBB3C937DB9AB1E09A294486DA4CCF35679A92315A5BDF0C7F02D8ECDDDB8DA3D3E41FEC13F107DB4C54FB42735742117A284071FD5AC4FAFB9FFA22D8B59F81B7CBBEA3B65ED489D755C20B4496FA1E65211F"/>
          <p:cNvSpPr txBox="1">
            <a:spLocks/>
          </p:cNvSpPr>
          <p:nvPr/>
        </p:nvSpPr>
        <p:spPr>
          <a:xfrm>
            <a:off x="3189015" y="375965"/>
            <a:ext cx="5607935" cy="426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>
                <a:solidFill>
                  <a:srgbClr val="1F497D"/>
                </a:solidFill>
                <a:latin typeface="+mn-ea"/>
              </a:rPr>
              <a:t> </a:t>
            </a:r>
            <a:r>
              <a:rPr lang="zh-CN" altLang="en-US" sz="2800" dirty="0" smtClean="0">
                <a:solidFill>
                  <a:srgbClr val="1F497D"/>
                </a:solidFill>
                <a:latin typeface="+mn-ea"/>
              </a:rPr>
              <a:t>如何创建</a:t>
            </a:r>
            <a:r>
              <a:rPr lang="en-US" altLang="zh-CN" sz="2800" dirty="0" smtClean="0">
                <a:solidFill>
                  <a:srgbClr val="1F497D"/>
                </a:solidFill>
                <a:latin typeface="+mn-ea"/>
              </a:rPr>
              <a:t>Servlet</a:t>
            </a:r>
            <a:endParaRPr lang="zh-CN" altLang="en-US" sz="2800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913901" y="1412875"/>
            <a:ext cx="8158162" cy="2879725"/>
          </a:xfrm>
          <a:prstGeom prst="rect">
            <a:avLst/>
          </a:prstGeom>
          <a:noFill/>
          <a:ln>
            <a:solidFill>
              <a:srgbClr val="639CD3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smtClean="0"/>
              <a:t>前台页面的创建</a:t>
            </a:r>
          </a:p>
          <a:p>
            <a:pPr lvl="1" fontAlgn="auto">
              <a:spcAft>
                <a:spcPts val="0"/>
              </a:spcAft>
            </a:pPr>
            <a:r>
              <a:rPr lang="en-US" altLang="zh-CN" smtClean="0"/>
              <a:t>FORM</a:t>
            </a:r>
            <a:r>
              <a:rPr lang="zh-CN" altLang="en-US" smtClean="0"/>
              <a:t>表单的编写</a:t>
            </a:r>
          </a:p>
          <a:p>
            <a:pPr fontAlgn="auto">
              <a:spcAft>
                <a:spcPts val="0"/>
              </a:spcAft>
            </a:pPr>
            <a:r>
              <a:rPr lang="zh-CN" altLang="en-US" smtClean="0"/>
              <a:t>后台</a:t>
            </a:r>
            <a:r>
              <a:rPr lang="en-US" altLang="zh-CN" smtClean="0"/>
              <a:t>Servlet</a:t>
            </a:r>
            <a:r>
              <a:rPr lang="zh-CN" altLang="en-US" smtClean="0"/>
              <a:t>的创建</a:t>
            </a:r>
          </a:p>
          <a:p>
            <a:pPr lvl="1" fontAlgn="auto">
              <a:spcAft>
                <a:spcPts val="0"/>
              </a:spcAft>
            </a:pPr>
            <a:r>
              <a:rPr lang="zh-CN" altLang="en-US" smtClean="0"/>
              <a:t>使用</a:t>
            </a:r>
            <a:r>
              <a:rPr lang="en-US" altLang="zh-CN" smtClean="0"/>
              <a:t>Eclipse</a:t>
            </a:r>
            <a:r>
              <a:rPr lang="zh-CN" altLang="en-US" smtClean="0"/>
              <a:t>的</a:t>
            </a:r>
            <a:r>
              <a:rPr lang="en-US" altLang="zh-CN" smtClean="0"/>
              <a:t>Servlet</a:t>
            </a:r>
            <a:r>
              <a:rPr lang="zh-CN" altLang="en-US" smtClean="0"/>
              <a:t>向导创建</a:t>
            </a:r>
            <a:r>
              <a:rPr lang="en-US" altLang="zh-CN" smtClean="0"/>
              <a:t>Servlet</a:t>
            </a:r>
            <a:r>
              <a:rPr lang="zh-CN" altLang="en-US" smtClean="0"/>
              <a:t>代码模板</a:t>
            </a:r>
          </a:p>
          <a:p>
            <a:pPr lvl="1" fontAlgn="auto">
              <a:spcAft>
                <a:spcPts val="0"/>
              </a:spcAft>
            </a:pPr>
            <a:r>
              <a:rPr lang="zh-CN" altLang="en-US" smtClean="0"/>
              <a:t>根据表单提交方法，确定接收方法</a:t>
            </a:r>
          </a:p>
          <a:p>
            <a:pPr lvl="1" fontAlgn="auto">
              <a:spcAft>
                <a:spcPts val="0"/>
              </a:spcAft>
            </a:pPr>
            <a:r>
              <a:rPr lang="zh-CN" altLang="en-US" smtClean="0"/>
              <a:t>接收请求数据、处理数据、返回响应页面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420EE-5DF3-498E-9E6C-EC00B4D523CE}" type="datetime10">
              <a:rPr lang="zh-CN" altLang="en-US" smtClean="0"/>
              <a:t>14:56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933317"/>
      </p:ext>
    </p:extLst>
  </p:cSld>
  <p:clrMapOvr>
    <a:masterClrMapping/>
  </p:clrMapOvr>
  <p:transition>
    <p:checker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UUID" val="{C1A8F295-47DC-48FB-81BD-666766343352}"/>
  <p:tag name="ISPRING_RESOURCE_FOLDER" val="E:\素材\正版图-卖\PPT\0变色龙\0包图网\bt369\ppt\bt369\"/>
  <p:tag name="ISPRING_PRESENTATION_PATH" val="E:\素材\正版图-卖\PPT\0变色龙\0包图网\bt369\ppt\bt369.pptx"/>
  <p:tag name="ISPRING_PROJECT_FOLDER_UPDATED" val="1"/>
  <p:tag name="ISPRING_SCREEN_RECS_UPDATED" val="E:\素材\正版图-卖\PPT\0变色龙\0包图网\bt369\ppt\bt369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教育培训课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自定义设计方案">
  <a:themeElements>
    <a:clrScheme name="002通用彩色">
      <a:dk1>
        <a:sysClr val="windowText" lastClr="000000"/>
      </a:dk1>
      <a:lt1>
        <a:sysClr val="window" lastClr="FFFFFF"/>
      </a:lt1>
      <a:dk2>
        <a:srgbClr val="E73E53"/>
      </a:dk2>
      <a:lt2>
        <a:srgbClr val="E7E6E6"/>
      </a:lt2>
      <a:accent1>
        <a:srgbClr val="58A527"/>
      </a:accent1>
      <a:accent2>
        <a:srgbClr val="4F50A0"/>
      </a:accent2>
      <a:accent3>
        <a:srgbClr val="27A0B3"/>
      </a:accent3>
      <a:accent4>
        <a:srgbClr val="E73E53"/>
      </a:accent4>
      <a:accent5>
        <a:srgbClr val="EAAE00"/>
      </a:accent5>
      <a:accent6>
        <a:srgbClr val="58A527"/>
      </a:accent6>
      <a:hlink>
        <a:srgbClr val="4F50A0"/>
      </a:hlink>
      <a:folHlink>
        <a:srgbClr val="27A0B3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1320</Words>
  <Application>Microsoft Office PowerPoint</Application>
  <PresentationFormat>自定义</PresentationFormat>
  <Paragraphs>391</Paragraphs>
  <Slides>23</Slides>
  <Notes>23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5" baseType="lpstr">
      <vt:lpstr>自定义设计方案</vt:lpstr>
      <vt:lpstr>Photoshop.Image.7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教育培训课</dc:title>
  <dc:creator/>
  <cp:lastModifiedBy/>
  <cp:revision>1</cp:revision>
  <dcterms:created xsi:type="dcterms:W3CDTF">2017-04-05T12:38:21Z</dcterms:created>
  <dcterms:modified xsi:type="dcterms:W3CDTF">2018-02-26T06:57:18Z</dcterms:modified>
</cp:coreProperties>
</file>

<file path=docProps/thumbnail.jpeg>
</file>